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7" roundtripDataSignature="AMtx7mh7SkyCmmP6lXBRNmIYMSc/n5vg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8" name="Google Shape;21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13529cd0a65_0_3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1" name="Google Shape;301;g13529cd0a65_0_3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302" name="Google Shape;302;g13529cd0a65_0_3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0" name="Google Shape;310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e719cdfde5_0_4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7" name="Google Shape;227;ge719cdfde5_0_4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28" name="Google Shape;228;ge719cdfde5_0_4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3529cd0a65_0_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6" name="Google Shape;236;g13529cd0a65_0_3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37" name="Google Shape;237;g13529cd0a65_0_3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e719cdfde5_0_5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5" name="Google Shape;245;ge719cdfde5_0_5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46" name="Google Shape;246;ge719cdfde5_0_5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4" name="Google Shape;25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55" name="Google Shape;255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13529cd0a65_0_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5" name="Google Shape;265;g13529cd0a65_0_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66" name="Google Shape;266;g13529cd0a65_0_2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13529cd0a6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4" name="Google Shape;274;g13529cd0a6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75" name="Google Shape;275;g13529cd0a6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e719cdfde5_0_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3" name="Google Shape;283;ge719cdfde5_0_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84" name="Google Shape;284;ge719cdfde5_0_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13529cd0a65_0_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2" name="Google Shape;292;g13529cd0a65_0_1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93" name="Google Shape;293;g13529cd0a65_0_1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0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0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6_Title Slide">
  <p:cSld name="16_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_Title Slide">
  <p:cSld name="8_Title Slide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0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30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30"/>
          <p:cNvSpPr/>
          <p:nvPr>
            <p:ph idx="3" type="pic"/>
          </p:nvPr>
        </p:nvSpPr>
        <p:spPr>
          <a:xfrm>
            <a:off x="839890" y="1679731"/>
            <a:ext cx="2435402" cy="3323954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65" name="Google Shape;65;p30"/>
          <p:cNvSpPr/>
          <p:nvPr>
            <p:ph idx="4" type="pic"/>
          </p:nvPr>
        </p:nvSpPr>
        <p:spPr>
          <a:xfrm>
            <a:off x="3540780" y="1679731"/>
            <a:ext cx="2435402" cy="3323954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66" name="Google Shape;66;p30"/>
          <p:cNvSpPr/>
          <p:nvPr>
            <p:ph idx="5" type="pic"/>
          </p:nvPr>
        </p:nvSpPr>
        <p:spPr>
          <a:xfrm>
            <a:off x="8942560" y="1679731"/>
            <a:ext cx="2435402" cy="3323954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67" name="Google Shape;67;p30"/>
          <p:cNvSpPr/>
          <p:nvPr>
            <p:ph idx="6" type="pic"/>
          </p:nvPr>
        </p:nvSpPr>
        <p:spPr>
          <a:xfrm>
            <a:off x="6241670" y="1679731"/>
            <a:ext cx="2435402" cy="3323954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grpSp>
        <p:nvGrpSpPr>
          <p:cNvPr id="68" name="Google Shape;68;p30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69" name="Google Shape;69;p30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70" name="Google Shape;70;p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9_Title Slide">
  <p:cSld name="9_Title Slide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1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31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31"/>
          <p:cNvSpPr/>
          <p:nvPr>
            <p:ph idx="3" type="pic"/>
          </p:nvPr>
        </p:nvSpPr>
        <p:spPr>
          <a:xfrm>
            <a:off x="910227" y="1539054"/>
            <a:ext cx="2331720" cy="140212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75" name="Google Shape;75;p31"/>
          <p:cNvSpPr/>
          <p:nvPr>
            <p:ph idx="4" type="pic"/>
          </p:nvPr>
        </p:nvSpPr>
        <p:spPr>
          <a:xfrm>
            <a:off x="3611117" y="1539054"/>
            <a:ext cx="2331720" cy="140212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76" name="Google Shape;76;p31"/>
          <p:cNvSpPr/>
          <p:nvPr>
            <p:ph idx="5" type="pic"/>
          </p:nvPr>
        </p:nvSpPr>
        <p:spPr>
          <a:xfrm>
            <a:off x="9012897" y="1539054"/>
            <a:ext cx="2331720" cy="140212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77" name="Google Shape;77;p31"/>
          <p:cNvSpPr/>
          <p:nvPr>
            <p:ph idx="6" type="pic"/>
          </p:nvPr>
        </p:nvSpPr>
        <p:spPr>
          <a:xfrm>
            <a:off x="6312007" y="1539054"/>
            <a:ext cx="2331720" cy="140212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78" name="Google Shape;78;p31"/>
          <p:cNvSpPr/>
          <p:nvPr>
            <p:ph idx="7" type="pic"/>
          </p:nvPr>
        </p:nvSpPr>
        <p:spPr>
          <a:xfrm>
            <a:off x="910227" y="3760718"/>
            <a:ext cx="2331720" cy="140212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79" name="Google Shape;79;p31"/>
          <p:cNvSpPr/>
          <p:nvPr>
            <p:ph idx="8" type="pic"/>
          </p:nvPr>
        </p:nvSpPr>
        <p:spPr>
          <a:xfrm>
            <a:off x="3611117" y="3760718"/>
            <a:ext cx="2331720" cy="140212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80" name="Google Shape;80;p31"/>
          <p:cNvSpPr/>
          <p:nvPr>
            <p:ph idx="9" type="pic"/>
          </p:nvPr>
        </p:nvSpPr>
        <p:spPr>
          <a:xfrm>
            <a:off x="9012897" y="3760718"/>
            <a:ext cx="2331720" cy="140212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81" name="Google Shape;81;p31"/>
          <p:cNvSpPr/>
          <p:nvPr>
            <p:ph idx="13" type="pic"/>
          </p:nvPr>
        </p:nvSpPr>
        <p:spPr>
          <a:xfrm>
            <a:off x="6312007" y="3760718"/>
            <a:ext cx="2331720" cy="140212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grpSp>
        <p:nvGrpSpPr>
          <p:cNvPr id="82" name="Google Shape;82;p31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83" name="Google Shape;83;p31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84" name="Google Shape;84;p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0_Title Slide">
  <p:cSld name="10_Title Slide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2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32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Google Shape;88;p32"/>
          <p:cNvSpPr/>
          <p:nvPr>
            <p:ph idx="3" type="pic"/>
          </p:nvPr>
        </p:nvSpPr>
        <p:spPr>
          <a:xfrm>
            <a:off x="0" y="1420838"/>
            <a:ext cx="3054096" cy="353099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89" name="Google Shape;89;p32"/>
          <p:cNvSpPr/>
          <p:nvPr>
            <p:ph idx="4" type="pic"/>
          </p:nvPr>
        </p:nvSpPr>
        <p:spPr>
          <a:xfrm>
            <a:off x="3054096" y="1420838"/>
            <a:ext cx="3054096" cy="353099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90" name="Google Shape;90;p32"/>
          <p:cNvSpPr/>
          <p:nvPr>
            <p:ph idx="5" type="pic"/>
          </p:nvPr>
        </p:nvSpPr>
        <p:spPr>
          <a:xfrm>
            <a:off x="6108192" y="1420838"/>
            <a:ext cx="3054096" cy="353099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91" name="Google Shape;91;p32"/>
          <p:cNvSpPr/>
          <p:nvPr>
            <p:ph idx="6" type="pic"/>
          </p:nvPr>
        </p:nvSpPr>
        <p:spPr>
          <a:xfrm>
            <a:off x="9162288" y="1420838"/>
            <a:ext cx="3054096" cy="353099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grpSp>
        <p:nvGrpSpPr>
          <p:cNvPr id="92" name="Google Shape;92;p32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93" name="Google Shape;93;p32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4" name="Google Shape;94;p3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2_Title Slide">
  <p:cSld name="12_Title Slide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3"/>
          <p:cNvSpPr/>
          <p:nvPr>
            <p:ph idx="2" type="pic"/>
          </p:nvPr>
        </p:nvSpPr>
        <p:spPr>
          <a:xfrm>
            <a:off x="0" y="0"/>
            <a:ext cx="12192000" cy="4951828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grpSp>
        <p:nvGrpSpPr>
          <p:cNvPr id="97" name="Google Shape;97;p33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98" name="Google Shape;98;p33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9" name="Google Shape;99;p33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8_Title Slide">
  <p:cSld name="18_Title Slide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4"/>
          <p:cNvSpPr/>
          <p:nvPr>
            <p:ph idx="2" type="pic"/>
          </p:nvPr>
        </p:nvSpPr>
        <p:spPr>
          <a:xfrm>
            <a:off x="0" y="0"/>
            <a:ext cx="12192000" cy="4618653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grpSp>
        <p:nvGrpSpPr>
          <p:cNvPr id="102" name="Google Shape;102;p34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103" name="Google Shape;103;p34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4" name="Google Shape;104;p34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5" name="Google Shape;105;p34"/>
          <p:cNvSpPr/>
          <p:nvPr>
            <p:ph idx="3" type="pic"/>
          </p:nvPr>
        </p:nvSpPr>
        <p:spPr>
          <a:xfrm>
            <a:off x="1053977" y="1569244"/>
            <a:ext cx="3971925" cy="2233611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3_Title Slide">
  <p:cSld name="13_Title Slide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5"/>
          <p:cNvSpPr/>
          <p:nvPr>
            <p:ph idx="2" type="pic"/>
          </p:nvPr>
        </p:nvSpPr>
        <p:spPr>
          <a:xfrm>
            <a:off x="0" y="0"/>
            <a:ext cx="6133514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5_Title Slide">
  <p:cSld name="15_Title Slide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6"/>
          <p:cNvSpPr/>
          <p:nvPr>
            <p:ph idx="2" type="pic"/>
          </p:nvPr>
        </p:nvSpPr>
        <p:spPr>
          <a:xfrm>
            <a:off x="4473526" y="0"/>
            <a:ext cx="7718475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grpSp>
        <p:nvGrpSpPr>
          <p:cNvPr id="110" name="Google Shape;110;p36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111" name="Google Shape;111;p36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12" name="Google Shape;112;p3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4_Title Slide">
  <p:cSld name="14_Title Slide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7"/>
          <p:cNvSpPr/>
          <p:nvPr>
            <p:ph idx="2" type="pic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 Slide">
  <p:cSld name="7_Title Slid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8"/>
          <p:cNvSpPr/>
          <p:nvPr>
            <p:ph idx="2" type="pic"/>
          </p:nvPr>
        </p:nvSpPr>
        <p:spPr>
          <a:xfrm>
            <a:off x="0" y="0"/>
            <a:ext cx="2441448" cy="2391263"/>
          </a:xfrm>
          <a:prstGeom prst="rect">
            <a:avLst/>
          </a:prstGeom>
          <a:noFill/>
          <a:ln>
            <a:noFill/>
          </a:ln>
        </p:spPr>
      </p:sp>
      <p:sp>
        <p:nvSpPr>
          <p:cNvPr id="117" name="Google Shape;117;p38"/>
          <p:cNvSpPr/>
          <p:nvPr>
            <p:ph idx="3" type="pic"/>
          </p:nvPr>
        </p:nvSpPr>
        <p:spPr>
          <a:xfrm>
            <a:off x="2441448" y="2391262"/>
            <a:ext cx="2441448" cy="2391263"/>
          </a:xfrm>
          <a:prstGeom prst="rect">
            <a:avLst/>
          </a:prstGeom>
          <a:noFill/>
          <a:ln>
            <a:noFill/>
          </a:ln>
        </p:spPr>
      </p:sp>
      <p:sp>
        <p:nvSpPr>
          <p:cNvPr id="118" name="Google Shape;118;p38"/>
          <p:cNvSpPr/>
          <p:nvPr>
            <p:ph idx="4" type="pic"/>
          </p:nvPr>
        </p:nvSpPr>
        <p:spPr>
          <a:xfrm>
            <a:off x="4882896" y="-1"/>
            <a:ext cx="2441448" cy="2391263"/>
          </a:xfrm>
          <a:prstGeom prst="rect">
            <a:avLst/>
          </a:prstGeom>
          <a:noFill/>
          <a:ln>
            <a:noFill/>
          </a:ln>
        </p:spPr>
      </p:sp>
      <p:sp>
        <p:nvSpPr>
          <p:cNvPr id="119" name="Google Shape;119;p38"/>
          <p:cNvSpPr/>
          <p:nvPr>
            <p:ph idx="5" type="pic"/>
          </p:nvPr>
        </p:nvSpPr>
        <p:spPr>
          <a:xfrm>
            <a:off x="7324344" y="2391262"/>
            <a:ext cx="2441448" cy="2391263"/>
          </a:xfrm>
          <a:prstGeom prst="rect">
            <a:avLst/>
          </a:prstGeom>
          <a:noFill/>
          <a:ln>
            <a:noFill/>
          </a:ln>
        </p:spPr>
      </p:sp>
      <p:sp>
        <p:nvSpPr>
          <p:cNvPr id="120" name="Google Shape;120;p38"/>
          <p:cNvSpPr/>
          <p:nvPr>
            <p:ph idx="6" type="pic"/>
          </p:nvPr>
        </p:nvSpPr>
        <p:spPr>
          <a:xfrm>
            <a:off x="9765792" y="-1"/>
            <a:ext cx="2441448" cy="2391263"/>
          </a:xfrm>
          <a:prstGeom prst="rect">
            <a:avLst/>
          </a:prstGeom>
          <a:noFill/>
          <a:ln>
            <a:noFill/>
          </a:ln>
        </p:spPr>
      </p:sp>
      <p:grpSp>
        <p:nvGrpSpPr>
          <p:cNvPr id="121" name="Google Shape;121;p38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122" name="Google Shape;122;p38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23" name="Google Shape;123;p3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2"/>
          <p:cNvSpPr txBox="1"/>
          <p:nvPr>
            <p:ph idx="1" type="body"/>
          </p:nvPr>
        </p:nvSpPr>
        <p:spPr>
          <a:xfrm>
            <a:off x="2835731" y="3201831"/>
            <a:ext cx="6520540" cy="21947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8575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8575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8575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2"/>
          <p:cNvSpPr txBox="1"/>
          <p:nvPr>
            <p:ph idx="2" type="body"/>
          </p:nvPr>
        </p:nvSpPr>
        <p:spPr>
          <a:xfrm>
            <a:off x="3668486" y="2709809"/>
            <a:ext cx="4855030" cy="31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8575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8575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8575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22"/>
          <p:cNvSpPr txBox="1"/>
          <p:nvPr>
            <p:ph idx="3" type="body"/>
          </p:nvPr>
        </p:nvSpPr>
        <p:spPr>
          <a:xfrm>
            <a:off x="3668486" y="2325557"/>
            <a:ext cx="4855030" cy="31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8575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8575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8575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1_Title Slide">
  <p:cSld name="11_Title Slide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9"/>
          <p:cNvSpPr/>
          <p:nvPr>
            <p:ph idx="2" type="pic"/>
          </p:nvPr>
        </p:nvSpPr>
        <p:spPr>
          <a:xfrm>
            <a:off x="0" y="0"/>
            <a:ext cx="2441448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26" name="Google Shape;126;p39"/>
          <p:cNvSpPr/>
          <p:nvPr>
            <p:ph idx="3" type="pic"/>
          </p:nvPr>
        </p:nvSpPr>
        <p:spPr>
          <a:xfrm>
            <a:off x="2441448" y="2286000"/>
            <a:ext cx="2441448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27" name="Google Shape;127;p39"/>
          <p:cNvSpPr/>
          <p:nvPr>
            <p:ph idx="4" type="pic"/>
          </p:nvPr>
        </p:nvSpPr>
        <p:spPr>
          <a:xfrm>
            <a:off x="4882896" y="0"/>
            <a:ext cx="2441448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28" name="Google Shape;128;p39"/>
          <p:cNvSpPr/>
          <p:nvPr>
            <p:ph idx="5" type="pic"/>
          </p:nvPr>
        </p:nvSpPr>
        <p:spPr>
          <a:xfrm>
            <a:off x="7324344" y="2286000"/>
            <a:ext cx="2441448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29" name="Google Shape;129;p39"/>
          <p:cNvSpPr/>
          <p:nvPr>
            <p:ph idx="6" type="pic"/>
          </p:nvPr>
        </p:nvSpPr>
        <p:spPr>
          <a:xfrm>
            <a:off x="9765792" y="0"/>
            <a:ext cx="2441448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39"/>
          <p:cNvSpPr/>
          <p:nvPr>
            <p:ph idx="7" type="pic"/>
          </p:nvPr>
        </p:nvSpPr>
        <p:spPr>
          <a:xfrm>
            <a:off x="0" y="4572000"/>
            <a:ext cx="2441448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31" name="Google Shape;131;p39"/>
          <p:cNvSpPr/>
          <p:nvPr>
            <p:ph idx="8" type="pic"/>
          </p:nvPr>
        </p:nvSpPr>
        <p:spPr>
          <a:xfrm>
            <a:off x="4882896" y="4572000"/>
            <a:ext cx="2441448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32" name="Google Shape;132;p39"/>
          <p:cNvSpPr/>
          <p:nvPr>
            <p:ph idx="9" type="pic"/>
          </p:nvPr>
        </p:nvSpPr>
        <p:spPr>
          <a:xfrm>
            <a:off x="9765792" y="4572000"/>
            <a:ext cx="2441448" cy="22860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 Slide">
  <p:cSld name="4_Title Slide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0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5" name="Google Shape;135;p40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6" name="Google Shape;136;p40"/>
          <p:cNvSpPr/>
          <p:nvPr>
            <p:ph idx="3" type="pic"/>
          </p:nvPr>
        </p:nvSpPr>
        <p:spPr>
          <a:xfrm>
            <a:off x="6569800" y="1881213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7" name="Google Shape;137;p40"/>
          <p:cNvSpPr/>
          <p:nvPr>
            <p:ph idx="4" type="pic"/>
          </p:nvPr>
        </p:nvSpPr>
        <p:spPr>
          <a:xfrm>
            <a:off x="9043951" y="1881213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8" name="Google Shape;138;p40"/>
          <p:cNvSpPr/>
          <p:nvPr>
            <p:ph idx="5" type="pic"/>
          </p:nvPr>
        </p:nvSpPr>
        <p:spPr>
          <a:xfrm>
            <a:off x="4095649" y="1881213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9" name="Google Shape;139;p40"/>
          <p:cNvSpPr txBox="1"/>
          <p:nvPr>
            <p:ph idx="6" type="body"/>
          </p:nvPr>
        </p:nvSpPr>
        <p:spPr>
          <a:xfrm>
            <a:off x="3906256" y="3461782"/>
            <a:ext cx="1818787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0" name="Google Shape;140;p40"/>
          <p:cNvSpPr txBox="1"/>
          <p:nvPr>
            <p:ph idx="7" type="body"/>
          </p:nvPr>
        </p:nvSpPr>
        <p:spPr>
          <a:xfrm>
            <a:off x="3906256" y="3752167"/>
            <a:ext cx="1818787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1" name="Google Shape;141;p40"/>
          <p:cNvSpPr txBox="1"/>
          <p:nvPr>
            <p:ph idx="8" type="body"/>
          </p:nvPr>
        </p:nvSpPr>
        <p:spPr>
          <a:xfrm>
            <a:off x="3906257" y="4179191"/>
            <a:ext cx="1818785" cy="11805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262E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E262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2" name="Google Shape;142;p40"/>
          <p:cNvSpPr txBox="1"/>
          <p:nvPr>
            <p:ph idx="9" type="body"/>
          </p:nvPr>
        </p:nvSpPr>
        <p:spPr>
          <a:xfrm>
            <a:off x="6380407" y="3461782"/>
            <a:ext cx="1818787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3" name="Google Shape;143;p40"/>
          <p:cNvSpPr txBox="1"/>
          <p:nvPr>
            <p:ph idx="13" type="body"/>
          </p:nvPr>
        </p:nvSpPr>
        <p:spPr>
          <a:xfrm>
            <a:off x="6380407" y="3752167"/>
            <a:ext cx="1818787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4" name="Google Shape;144;p40"/>
          <p:cNvSpPr txBox="1"/>
          <p:nvPr>
            <p:ph idx="14" type="body"/>
          </p:nvPr>
        </p:nvSpPr>
        <p:spPr>
          <a:xfrm>
            <a:off x="6380408" y="4179191"/>
            <a:ext cx="1818785" cy="11805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262E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E262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5" name="Google Shape;145;p40"/>
          <p:cNvSpPr txBox="1"/>
          <p:nvPr>
            <p:ph idx="15" type="body"/>
          </p:nvPr>
        </p:nvSpPr>
        <p:spPr>
          <a:xfrm>
            <a:off x="8854557" y="3461782"/>
            <a:ext cx="1818787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6" name="Google Shape;146;p40"/>
          <p:cNvSpPr txBox="1"/>
          <p:nvPr>
            <p:ph idx="16" type="body"/>
          </p:nvPr>
        </p:nvSpPr>
        <p:spPr>
          <a:xfrm>
            <a:off x="8854557" y="3752167"/>
            <a:ext cx="1818787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7" name="Google Shape;147;p40"/>
          <p:cNvSpPr txBox="1"/>
          <p:nvPr>
            <p:ph idx="17" type="body"/>
          </p:nvPr>
        </p:nvSpPr>
        <p:spPr>
          <a:xfrm>
            <a:off x="8854561" y="4179191"/>
            <a:ext cx="1818785" cy="11805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262E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E262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8" name="Google Shape;148;p40"/>
          <p:cNvSpPr/>
          <p:nvPr>
            <p:ph idx="18" type="pic"/>
          </p:nvPr>
        </p:nvSpPr>
        <p:spPr>
          <a:xfrm>
            <a:off x="1621498" y="1881213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49" name="Google Shape;149;p40"/>
          <p:cNvSpPr txBox="1"/>
          <p:nvPr>
            <p:ph idx="19" type="body"/>
          </p:nvPr>
        </p:nvSpPr>
        <p:spPr>
          <a:xfrm>
            <a:off x="1432105" y="3461782"/>
            <a:ext cx="1818787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0" name="Google Shape;150;p40"/>
          <p:cNvSpPr txBox="1"/>
          <p:nvPr>
            <p:ph idx="20" type="body"/>
          </p:nvPr>
        </p:nvSpPr>
        <p:spPr>
          <a:xfrm>
            <a:off x="1432105" y="3752167"/>
            <a:ext cx="1818787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1" name="Google Shape;151;p40"/>
          <p:cNvSpPr txBox="1"/>
          <p:nvPr>
            <p:ph idx="21" type="body"/>
          </p:nvPr>
        </p:nvSpPr>
        <p:spPr>
          <a:xfrm>
            <a:off x="1432106" y="4179191"/>
            <a:ext cx="1818785" cy="11805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262E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E262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7_Title Slide">
  <p:cSld name="17_Title Slide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1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4" name="Google Shape;154;p41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5" name="Google Shape;155;p41"/>
          <p:cNvSpPr/>
          <p:nvPr>
            <p:ph idx="3" type="pic"/>
          </p:nvPr>
        </p:nvSpPr>
        <p:spPr>
          <a:xfrm>
            <a:off x="1901420" y="1946526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56" name="Google Shape;156;p41"/>
          <p:cNvSpPr txBox="1"/>
          <p:nvPr>
            <p:ph idx="4" type="body"/>
          </p:nvPr>
        </p:nvSpPr>
        <p:spPr>
          <a:xfrm>
            <a:off x="1482600" y="3527095"/>
            <a:ext cx="2277642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7" name="Google Shape;157;p41"/>
          <p:cNvSpPr txBox="1"/>
          <p:nvPr>
            <p:ph idx="5" type="body"/>
          </p:nvPr>
        </p:nvSpPr>
        <p:spPr>
          <a:xfrm>
            <a:off x="1482600" y="3817480"/>
            <a:ext cx="2277642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8" name="Google Shape;158;p41"/>
          <p:cNvSpPr txBox="1"/>
          <p:nvPr>
            <p:ph idx="6" type="body"/>
          </p:nvPr>
        </p:nvSpPr>
        <p:spPr>
          <a:xfrm>
            <a:off x="1482601" y="4244504"/>
            <a:ext cx="2277640" cy="11805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262E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E262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id="159" name="Google Shape;159;p41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160" name="Google Shape;160;p41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1" name="Google Shape;161;p4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Title Slide">
  <p:cSld name="5_Title Slide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2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4" name="Google Shape;164;p42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5" name="Google Shape;165;p42"/>
          <p:cNvSpPr/>
          <p:nvPr>
            <p:ph idx="3" type="pic"/>
          </p:nvPr>
        </p:nvSpPr>
        <p:spPr>
          <a:xfrm>
            <a:off x="6639849" y="1670199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66" name="Google Shape;166;p42"/>
          <p:cNvSpPr/>
          <p:nvPr>
            <p:ph idx="4" type="pic"/>
          </p:nvPr>
        </p:nvSpPr>
        <p:spPr>
          <a:xfrm>
            <a:off x="9232042" y="1670199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67" name="Google Shape;167;p42"/>
          <p:cNvSpPr/>
          <p:nvPr>
            <p:ph idx="5" type="pic"/>
          </p:nvPr>
        </p:nvSpPr>
        <p:spPr>
          <a:xfrm>
            <a:off x="4047657" y="1670199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68" name="Google Shape;168;p42"/>
          <p:cNvSpPr txBox="1"/>
          <p:nvPr>
            <p:ph idx="6" type="body"/>
          </p:nvPr>
        </p:nvSpPr>
        <p:spPr>
          <a:xfrm>
            <a:off x="3858264" y="3250768"/>
            <a:ext cx="1818787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9" name="Google Shape;169;p42"/>
          <p:cNvSpPr txBox="1"/>
          <p:nvPr>
            <p:ph idx="7" type="body"/>
          </p:nvPr>
        </p:nvSpPr>
        <p:spPr>
          <a:xfrm>
            <a:off x="3858264" y="3541153"/>
            <a:ext cx="1818787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0" name="Google Shape;170;p42"/>
          <p:cNvSpPr txBox="1"/>
          <p:nvPr>
            <p:ph idx="8" type="body"/>
          </p:nvPr>
        </p:nvSpPr>
        <p:spPr>
          <a:xfrm>
            <a:off x="6450456" y="3250768"/>
            <a:ext cx="1818787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1" name="Google Shape;171;p42"/>
          <p:cNvSpPr txBox="1"/>
          <p:nvPr>
            <p:ph idx="9" type="body"/>
          </p:nvPr>
        </p:nvSpPr>
        <p:spPr>
          <a:xfrm>
            <a:off x="6450456" y="3541153"/>
            <a:ext cx="1818787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2" name="Google Shape;172;p42"/>
          <p:cNvSpPr txBox="1"/>
          <p:nvPr>
            <p:ph idx="13" type="body"/>
          </p:nvPr>
        </p:nvSpPr>
        <p:spPr>
          <a:xfrm>
            <a:off x="9042648" y="3250768"/>
            <a:ext cx="1818787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3" name="Google Shape;173;p42"/>
          <p:cNvSpPr txBox="1"/>
          <p:nvPr>
            <p:ph idx="14" type="body"/>
          </p:nvPr>
        </p:nvSpPr>
        <p:spPr>
          <a:xfrm>
            <a:off x="9042648" y="3541153"/>
            <a:ext cx="1818787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4" name="Google Shape;174;p42"/>
          <p:cNvSpPr/>
          <p:nvPr>
            <p:ph idx="15" type="pic"/>
          </p:nvPr>
        </p:nvSpPr>
        <p:spPr>
          <a:xfrm>
            <a:off x="1523022" y="1670199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75" name="Google Shape;175;p42"/>
          <p:cNvSpPr txBox="1"/>
          <p:nvPr>
            <p:ph idx="16" type="body"/>
          </p:nvPr>
        </p:nvSpPr>
        <p:spPr>
          <a:xfrm>
            <a:off x="1333629" y="3250768"/>
            <a:ext cx="1818787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6" name="Google Shape;176;p42"/>
          <p:cNvSpPr txBox="1"/>
          <p:nvPr>
            <p:ph idx="17" type="body"/>
          </p:nvPr>
        </p:nvSpPr>
        <p:spPr>
          <a:xfrm>
            <a:off x="1333629" y="3541153"/>
            <a:ext cx="1818787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id="177" name="Google Shape;177;p42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178" name="Google Shape;178;p42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79" name="Google Shape;179;p4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Title Slide">
  <p:cSld name="6_Title Slide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3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2" name="Google Shape;182;p43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3" name="Google Shape;183;p43"/>
          <p:cNvSpPr/>
          <p:nvPr>
            <p:ph idx="3" type="pic"/>
          </p:nvPr>
        </p:nvSpPr>
        <p:spPr>
          <a:xfrm>
            <a:off x="1621491" y="1487808"/>
            <a:ext cx="1167148" cy="116714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84" name="Google Shape;184;p43"/>
          <p:cNvSpPr txBox="1"/>
          <p:nvPr>
            <p:ph idx="4" type="body"/>
          </p:nvPr>
        </p:nvSpPr>
        <p:spPr>
          <a:xfrm>
            <a:off x="1154591" y="2823842"/>
            <a:ext cx="2100948" cy="287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5" name="Google Shape;185;p43"/>
          <p:cNvSpPr txBox="1"/>
          <p:nvPr>
            <p:ph idx="5" type="body"/>
          </p:nvPr>
        </p:nvSpPr>
        <p:spPr>
          <a:xfrm>
            <a:off x="1154589" y="3134883"/>
            <a:ext cx="2100952" cy="516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6" name="Google Shape;186;p43"/>
          <p:cNvSpPr/>
          <p:nvPr>
            <p:ph idx="6" type="pic"/>
          </p:nvPr>
        </p:nvSpPr>
        <p:spPr>
          <a:xfrm>
            <a:off x="4209946" y="1487808"/>
            <a:ext cx="1167148" cy="116714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87" name="Google Shape;187;p43"/>
          <p:cNvSpPr txBox="1"/>
          <p:nvPr>
            <p:ph idx="7" type="body"/>
          </p:nvPr>
        </p:nvSpPr>
        <p:spPr>
          <a:xfrm>
            <a:off x="3743046" y="2823842"/>
            <a:ext cx="2100948" cy="287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8" name="Google Shape;188;p43"/>
          <p:cNvSpPr txBox="1"/>
          <p:nvPr>
            <p:ph idx="8" type="body"/>
          </p:nvPr>
        </p:nvSpPr>
        <p:spPr>
          <a:xfrm>
            <a:off x="3743044" y="3134883"/>
            <a:ext cx="2100952" cy="516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9" name="Google Shape;189;p43"/>
          <p:cNvSpPr/>
          <p:nvPr>
            <p:ph idx="9" type="pic"/>
          </p:nvPr>
        </p:nvSpPr>
        <p:spPr>
          <a:xfrm>
            <a:off x="6798401" y="1487808"/>
            <a:ext cx="1167148" cy="116714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90" name="Google Shape;190;p43"/>
          <p:cNvSpPr txBox="1"/>
          <p:nvPr>
            <p:ph idx="13" type="body"/>
          </p:nvPr>
        </p:nvSpPr>
        <p:spPr>
          <a:xfrm>
            <a:off x="6331501" y="2823842"/>
            <a:ext cx="2100948" cy="287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1" name="Google Shape;191;p43"/>
          <p:cNvSpPr txBox="1"/>
          <p:nvPr>
            <p:ph idx="14" type="body"/>
          </p:nvPr>
        </p:nvSpPr>
        <p:spPr>
          <a:xfrm>
            <a:off x="6331499" y="3134883"/>
            <a:ext cx="2100952" cy="516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2" name="Google Shape;192;p43"/>
          <p:cNvSpPr/>
          <p:nvPr>
            <p:ph idx="15" type="pic"/>
          </p:nvPr>
        </p:nvSpPr>
        <p:spPr>
          <a:xfrm>
            <a:off x="9386856" y="1487808"/>
            <a:ext cx="1167148" cy="116714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93" name="Google Shape;193;p43"/>
          <p:cNvSpPr txBox="1"/>
          <p:nvPr>
            <p:ph idx="16" type="body"/>
          </p:nvPr>
        </p:nvSpPr>
        <p:spPr>
          <a:xfrm>
            <a:off x="8919956" y="2823842"/>
            <a:ext cx="2100948" cy="287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4" name="Google Shape;194;p43"/>
          <p:cNvSpPr txBox="1"/>
          <p:nvPr>
            <p:ph idx="17" type="body"/>
          </p:nvPr>
        </p:nvSpPr>
        <p:spPr>
          <a:xfrm>
            <a:off x="8919954" y="3134883"/>
            <a:ext cx="2100952" cy="516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5" name="Google Shape;195;p43"/>
          <p:cNvSpPr/>
          <p:nvPr>
            <p:ph idx="18" type="pic"/>
          </p:nvPr>
        </p:nvSpPr>
        <p:spPr>
          <a:xfrm>
            <a:off x="1621491" y="3891894"/>
            <a:ext cx="1167148" cy="116714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96" name="Google Shape;196;p43"/>
          <p:cNvSpPr txBox="1"/>
          <p:nvPr>
            <p:ph idx="19" type="body"/>
          </p:nvPr>
        </p:nvSpPr>
        <p:spPr>
          <a:xfrm>
            <a:off x="1154591" y="5227928"/>
            <a:ext cx="2100948" cy="287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7" name="Google Shape;197;p43"/>
          <p:cNvSpPr txBox="1"/>
          <p:nvPr>
            <p:ph idx="20" type="body"/>
          </p:nvPr>
        </p:nvSpPr>
        <p:spPr>
          <a:xfrm>
            <a:off x="1154589" y="5538969"/>
            <a:ext cx="2100952" cy="516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8" name="Google Shape;198;p43"/>
          <p:cNvSpPr/>
          <p:nvPr>
            <p:ph idx="21" type="pic"/>
          </p:nvPr>
        </p:nvSpPr>
        <p:spPr>
          <a:xfrm>
            <a:off x="4209946" y="3891894"/>
            <a:ext cx="1167148" cy="116714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99" name="Google Shape;199;p43"/>
          <p:cNvSpPr txBox="1"/>
          <p:nvPr>
            <p:ph idx="22" type="body"/>
          </p:nvPr>
        </p:nvSpPr>
        <p:spPr>
          <a:xfrm>
            <a:off x="3743046" y="5227928"/>
            <a:ext cx="2100948" cy="287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0" name="Google Shape;200;p43"/>
          <p:cNvSpPr txBox="1"/>
          <p:nvPr>
            <p:ph idx="23" type="body"/>
          </p:nvPr>
        </p:nvSpPr>
        <p:spPr>
          <a:xfrm>
            <a:off x="3743044" y="5538969"/>
            <a:ext cx="2100952" cy="516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1" name="Google Shape;201;p43"/>
          <p:cNvSpPr/>
          <p:nvPr>
            <p:ph idx="24" type="pic"/>
          </p:nvPr>
        </p:nvSpPr>
        <p:spPr>
          <a:xfrm>
            <a:off x="6798401" y="3891894"/>
            <a:ext cx="1167148" cy="116714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02" name="Google Shape;202;p43"/>
          <p:cNvSpPr txBox="1"/>
          <p:nvPr>
            <p:ph idx="25" type="body"/>
          </p:nvPr>
        </p:nvSpPr>
        <p:spPr>
          <a:xfrm>
            <a:off x="6331501" y="5227928"/>
            <a:ext cx="2100948" cy="287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3" name="Google Shape;203;p43"/>
          <p:cNvSpPr txBox="1"/>
          <p:nvPr>
            <p:ph idx="26" type="body"/>
          </p:nvPr>
        </p:nvSpPr>
        <p:spPr>
          <a:xfrm>
            <a:off x="6331499" y="5538969"/>
            <a:ext cx="2100952" cy="516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4" name="Google Shape;204;p43"/>
          <p:cNvSpPr/>
          <p:nvPr>
            <p:ph idx="27" type="pic"/>
          </p:nvPr>
        </p:nvSpPr>
        <p:spPr>
          <a:xfrm>
            <a:off x="9386856" y="3891894"/>
            <a:ext cx="1167148" cy="116714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05" name="Google Shape;205;p43"/>
          <p:cNvSpPr txBox="1"/>
          <p:nvPr>
            <p:ph idx="28" type="body"/>
          </p:nvPr>
        </p:nvSpPr>
        <p:spPr>
          <a:xfrm>
            <a:off x="8919956" y="5227928"/>
            <a:ext cx="2100948" cy="287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6" name="Google Shape;206;p43"/>
          <p:cNvSpPr txBox="1"/>
          <p:nvPr>
            <p:ph idx="29" type="body"/>
          </p:nvPr>
        </p:nvSpPr>
        <p:spPr>
          <a:xfrm>
            <a:off x="8919954" y="5538969"/>
            <a:ext cx="2100952" cy="516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Slide">
  <p:cSld name="3_Title Slide"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4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9" name="Google Shape;209;p44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5"/>
          <p:cNvSpPr/>
          <p:nvPr/>
        </p:nvSpPr>
        <p:spPr>
          <a:xfrm>
            <a:off x="11446804" y="0"/>
            <a:ext cx="457200" cy="54864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2" name="Google Shape;212;p45"/>
          <p:cNvGrpSpPr/>
          <p:nvPr/>
        </p:nvGrpSpPr>
        <p:grpSpPr>
          <a:xfrm>
            <a:off x="320589" y="6266622"/>
            <a:ext cx="1875141" cy="295553"/>
            <a:chOff x="334657" y="6210350"/>
            <a:chExt cx="1875141" cy="295553"/>
          </a:xfrm>
        </p:grpSpPr>
        <p:pic>
          <p:nvPicPr>
            <p:cNvPr id="213" name="Google Shape;213;p45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34657" y="6230038"/>
              <a:ext cx="207338" cy="27586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4" name="Google Shape;214;p45"/>
            <p:cNvSpPr txBox="1"/>
            <p:nvPr/>
          </p:nvSpPr>
          <p:spPr>
            <a:xfrm>
              <a:off x="527927" y="6210350"/>
              <a:ext cx="1681871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63F49"/>
                </a:buClr>
                <a:buSzPts val="900"/>
                <a:buFont typeface="Arial"/>
                <a:buNone/>
              </a:pPr>
              <a:r>
                <a:rPr b="0" i="0" lang="en-US" sz="900" u="none" cap="none" strike="noStrike">
                  <a:solidFill>
                    <a:srgbClr val="363F49"/>
                  </a:solidFill>
                  <a:latin typeface="Arial"/>
                  <a:ea typeface="Arial"/>
                  <a:cs typeface="Arial"/>
                  <a:sym typeface="Arial"/>
                </a:rPr>
                <a:t>Pixel Powerpoint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5" name="Google Shape;215;p45"/>
          <p:cNvSpPr txBox="1"/>
          <p:nvPr>
            <p:ph idx="12" type="sldNum"/>
          </p:nvPr>
        </p:nvSpPr>
        <p:spPr>
          <a:xfrm>
            <a:off x="11515931" y="239442"/>
            <a:ext cx="318947" cy="3379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3_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/>
          <p:nvPr>
            <p:ph idx="1" type="body"/>
          </p:nvPr>
        </p:nvSpPr>
        <p:spPr>
          <a:xfrm>
            <a:off x="2835731" y="3201831"/>
            <a:ext cx="6520540" cy="21947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8575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8575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8575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21"/>
          <p:cNvSpPr txBox="1"/>
          <p:nvPr>
            <p:ph idx="2" type="body"/>
          </p:nvPr>
        </p:nvSpPr>
        <p:spPr>
          <a:xfrm>
            <a:off x="3668486" y="2709809"/>
            <a:ext cx="4855030" cy="31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8575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8575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8575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21"/>
          <p:cNvSpPr txBox="1"/>
          <p:nvPr>
            <p:ph idx="3" type="body"/>
          </p:nvPr>
        </p:nvSpPr>
        <p:spPr>
          <a:xfrm>
            <a:off x="3668486" y="2325557"/>
            <a:ext cx="4855030" cy="31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8575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8575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8575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3"/>
          <p:cNvSpPr txBox="1"/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23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0" i="0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2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9_Title Slide">
  <p:cSld name="19_Title Slid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5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25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id="33" name="Google Shape;33;p25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34" name="Google Shape;34;p25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5" name="Google Shape;35;p25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6" name="Google Shape;36;p25"/>
          <p:cNvSpPr/>
          <p:nvPr>
            <p:ph idx="3" type="pic"/>
          </p:nvPr>
        </p:nvSpPr>
        <p:spPr>
          <a:xfrm>
            <a:off x="1412875" y="2202287"/>
            <a:ext cx="2128815" cy="2835928"/>
          </a:xfrm>
          <a:prstGeom prst="rect">
            <a:avLst/>
          </a:prstGeom>
          <a:noFill/>
          <a:ln>
            <a:noFill/>
          </a:ln>
        </p:spPr>
      </p:sp>
      <p:sp>
        <p:nvSpPr>
          <p:cNvPr id="37" name="Google Shape;37;p25"/>
          <p:cNvSpPr/>
          <p:nvPr>
            <p:ph idx="4" type="pic"/>
          </p:nvPr>
        </p:nvSpPr>
        <p:spPr>
          <a:xfrm>
            <a:off x="3898301" y="3108066"/>
            <a:ext cx="1057275" cy="1878806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0_Title Slide">
  <p:cSld name="20_Title Slid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6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26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id="41" name="Google Shape;41;p26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42" name="Google Shape;42;p26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43" name="Google Shape;43;p2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4" name="Google Shape;44;p26"/>
          <p:cNvSpPr/>
          <p:nvPr>
            <p:ph idx="3" type="pic"/>
          </p:nvPr>
        </p:nvSpPr>
        <p:spPr>
          <a:xfrm>
            <a:off x="1541350" y="2291534"/>
            <a:ext cx="1405849" cy="2498231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1_Title Slide">
  <p:cSld name="21_Title Slid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7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27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id="48" name="Google Shape;48;p27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49" name="Google Shape;49;p27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0" name="Google Shape;50;p27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1" name="Google Shape;51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70984" y="1729820"/>
            <a:ext cx="1857604" cy="3900237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27"/>
          <p:cNvSpPr/>
          <p:nvPr>
            <p:ph idx="3" type="pic"/>
          </p:nvPr>
        </p:nvSpPr>
        <p:spPr>
          <a:xfrm>
            <a:off x="5430030" y="2305955"/>
            <a:ext cx="1557526" cy="2767765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2_Title Slide">
  <p:cSld name="22_Title Slid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8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28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id="56" name="Google Shape;56;p28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57" name="Google Shape;57;p28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" name="Google Shape;58;p2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9" name="Google Shape;59;p28"/>
          <p:cNvSpPr/>
          <p:nvPr>
            <p:ph idx="3" type="pic"/>
          </p:nvPr>
        </p:nvSpPr>
        <p:spPr>
          <a:xfrm>
            <a:off x="4142409" y="2150376"/>
            <a:ext cx="3971925" cy="2233611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7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thaddeus@socialimpactcommons.org" TargetMode="External"/><Relationship Id="rId4" Type="http://schemas.openxmlformats.org/officeDocument/2006/relationships/hyperlink" Target="mailto:asta@socialimpactcommons.org" TargetMode="External"/><Relationship Id="rId5" Type="http://schemas.openxmlformats.org/officeDocument/2006/relationships/image" Target="../media/image6.jpg"/><Relationship Id="rId6" Type="http://schemas.openxmlformats.org/officeDocument/2006/relationships/image" Target="../media/image7.png"/><Relationship Id="rId7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mailto:thaddeus@socialimpactcommons.org" TargetMode="External"/><Relationship Id="rId4" Type="http://schemas.openxmlformats.org/officeDocument/2006/relationships/hyperlink" Target="mailto:asta@socialimpactcommons.org" TargetMode="External"/><Relationship Id="rId5" Type="http://schemas.openxmlformats.org/officeDocument/2006/relationships/hyperlink" Target="http://socialimpactcommons.org/" TargetMode="External"/><Relationship Id="rId6" Type="http://schemas.openxmlformats.org/officeDocument/2006/relationships/image" Target="../media/image6.jpg"/><Relationship Id="rId7" Type="http://schemas.openxmlformats.org/officeDocument/2006/relationships/image" Target="../media/image9.jpg"/><Relationship Id="rId8" Type="http://schemas.openxmlformats.org/officeDocument/2006/relationships/image" Target="../media/image1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"/>
          <p:cNvSpPr txBox="1"/>
          <p:nvPr/>
        </p:nvSpPr>
        <p:spPr>
          <a:xfrm>
            <a:off x="821793" y="966952"/>
            <a:ext cx="10062871" cy="5270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t/>
            </a:r>
            <a:endParaRPr b="1" i="0" sz="3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1" i="0" sz="3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1" i="0" sz="3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Organizational</a:t>
            </a:r>
            <a:r>
              <a:rPr b="1" lang="en-US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Preliminary </a:t>
            </a:r>
            <a:r>
              <a:rPr b="1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Framework for Fiscal Sponsors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Thaddeus Squire, Chief Commons Steward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thaddeus@socialimpactcommons.org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Asta Petkeviciute, Chief Financial Steward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asta@socialimpactcommons.org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1" name="Google Shape;22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510406" y="613894"/>
            <a:ext cx="4284527" cy="1221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1" y="5356958"/>
            <a:ext cx="1776549" cy="1501042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1"/>
          <p:cNvSpPr txBox="1"/>
          <p:nvPr/>
        </p:nvSpPr>
        <p:spPr>
          <a:xfrm>
            <a:off x="2403794" y="4456633"/>
            <a:ext cx="32898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work is licensed under a Creative Commons Attribution-NonCommercial-ShareAlike 4.0 International Public License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means you can adapt this work and share its contents freely for non-commercial purposes, provided you credit Social Impact Commons.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4" name="Google Shape;224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19934" y="4540053"/>
            <a:ext cx="1336623" cy="474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4" name="Google Shape;304;g13529cd0a65_0_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5356958"/>
            <a:ext cx="1776549" cy="1501042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Google Shape;305;g13529cd0a65_0_39"/>
          <p:cNvSpPr/>
          <p:nvPr/>
        </p:nvSpPr>
        <p:spPr>
          <a:xfrm>
            <a:off x="2674425" y="420271"/>
            <a:ext cx="8217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Hypotheses Frameworks Cont.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6" name="Google Shape;306;g13529cd0a65_0_39"/>
          <p:cNvCxnSpPr/>
          <p:nvPr/>
        </p:nvCxnSpPr>
        <p:spPr>
          <a:xfrm>
            <a:off x="5572438" y="1098389"/>
            <a:ext cx="5283300" cy="12600"/>
          </a:xfrm>
          <a:prstGeom prst="straightConnector1">
            <a:avLst/>
          </a:prstGeom>
          <a:noFill/>
          <a:ln cap="flat" cmpd="sng" w="9525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07" name="Google Shape;307;g13529cd0a65_0_39"/>
          <p:cNvSpPr txBox="1"/>
          <p:nvPr/>
        </p:nvSpPr>
        <p:spPr>
          <a:xfrm>
            <a:off x="1222525" y="1310525"/>
            <a:ext cx="10039800" cy="50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impact of a fiscal sponsor on its project is directly related to…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Satisfaction: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providing of responsive and effective back office and other support: “90% of our projects reported high customer satisfaction.”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Strength </a:t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Demonstrates perceived value on behalf of project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Considerations</a:t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Subjectivity/qualitative data is an issue here; likely requires a 360-degree approach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Team Well-being: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level of well-being experienced by project teams: “90% of our projects reported high levels of well-being and sense of being supported.”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Strength</a:t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Demonstrates the health of the team doing the social benefit work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Considerations</a:t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Subjectivity/qualitative data is an issue here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Requires vetted individual assessments for all project team members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8"/>
          <p:cNvSpPr txBox="1"/>
          <p:nvPr/>
        </p:nvSpPr>
        <p:spPr>
          <a:xfrm>
            <a:off x="1175024" y="788725"/>
            <a:ext cx="4905300" cy="52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t/>
            </a:r>
            <a:endParaRPr b="1" i="0" sz="3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t/>
            </a:r>
            <a:endParaRPr b="1" i="0" sz="3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Thaddeus Squire, Chief Commons Steward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thaddeus@socialimpactcommons.org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215 760 1634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Asta Petkeviciute, Chief Financial Steward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asta@socialimpactcommons.org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617 448 9559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http://socialimpactcommons.org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3" name="Google Shape;313;p1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98927" y="1212711"/>
            <a:ext cx="4284527" cy="1221437"/>
          </a:xfrm>
          <a:prstGeom prst="rect">
            <a:avLst/>
          </a:prstGeom>
          <a:noFill/>
          <a:ln>
            <a:noFill/>
          </a:ln>
        </p:spPr>
      </p:pic>
      <p:sp>
        <p:nvSpPr>
          <p:cNvPr id="314" name="Google Shape;314;p18"/>
          <p:cNvSpPr txBox="1"/>
          <p:nvPr/>
        </p:nvSpPr>
        <p:spPr>
          <a:xfrm>
            <a:off x="6740191" y="788726"/>
            <a:ext cx="4291874" cy="5270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Generous support for the development and work of Social Impact Commons has been provided by: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5" name="Google Shape;315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822427" y="2964048"/>
            <a:ext cx="3009574" cy="149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1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695425" y="4793975"/>
            <a:ext cx="4905301" cy="126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Google Shape;230;ge719cdfde5_0_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5356958"/>
            <a:ext cx="1776549" cy="1501042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ge719cdfde5_0_45"/>
          <p:cNvSpPr/>
          <p:nvPr/>
        </p:nvSpPr>
        <p:spPr>
          <a:xfrm>
            <a:off x="2674425" y="420271"/>
            <a:ext cx="8217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Impact?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2" name="Google Shape;232;ge719cdfde5_0_45"/>
          <p:cNvCxnSpPr/>
          <p:nvPr/>
        </p:nvCxnSpPr>
        <p:spPr>
          <a:xfrm>
            <a:off x="5572438" y="1098389"/>
            <a:ext cx="5283300" cy="12600"/>
          </a:xfrm>
          <a:prstGeom prst="straightConnector1">
            <a:avLst/>
          </a:prstGeom>
          <a:noFill/>
          <a:ln cap="flat" cmpd="sng" w="9525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3" name="Google Shape;233;ge719cdfde5_0_45"/>
          <p:cNvSpPr txBox="1"/>
          <p:nvPr/>
        </p:nvSpPr>
        <p:spPr>
          <a:xfrm>
            <a:off x="864630" y="1455622"/>
            <a:ext cx="10858500" cy="40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55600" lvl="0" marL="457200" marR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0" i="0" lang="en-US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Advocacy: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There is a tremendous need/opportunity to make the case of fiscal sponsorship for the nonprofit sector as a whole, funders, donors, and policy/law makers to encourage more practice of fiscal sponsorship and motivate greater direct investment in fiscal sponsorship capacity.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0" i="0" lang="en-US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Benchmarking: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Fiscal sponsors thirst for comparative or field-wide data in order to compare performance and impact and place their work in the context of the field. 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0" i="0" lang="en-US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Organizational Assessment: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Finally, aside from comparative analysis of performance, fiscal sponsors could use this data to support internal planning and individual theory of change development work.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Google Shape;239;g13529cd0a65_0_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5356958"/>
            <a:ext cx="1776549" cy="1501042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g13529cd0a65_0_31"/>
          <p:cNvSpPr/>
          <p:nvPr/>
        </p:nvSpPr>
        <p:spPr>
          <a:xfrm>
            <a:off x="2674425" y="420271"/>
            <a:ext cx="8217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</a:t>
            </a: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1" name="Google Shape;241;g13529cd0a65_0_31"/>
          <p:cNvCxnSpPr/>
          <p:nvPr/>
        </p:nvCxnSpPr>
        <p:spPr>
          <a:xfrm>
            <a:off x="5572438" y="1098389"/>
            <a:ext cx="5283300" cy="12600"/>
          </a:xfrm>
          <a:prstGeom prst="straightConnector1">
            <a:avLst/>
          </a:prstGeom>
          <a:noFill/>
          <a:ln cap="flat" cmpd="sng" w="9525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2" name="Google Shape;242;g13529cd0a65_0_31"/>
          <p:cNvSpPr txBox="1"/>
          <p:nvPr/>
        </p:nvSpPr>
        <p:spPr>
          <a:xfrm>
            <a:off x="864630" y="1455622"/>
            <a:ext cx="10858500" cy="37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-US" sz="2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Increasing Operational Stress and Financial Volatility</a:t>
            </a:r>
            <a:r>
              <a:rPr b="0" i="0" lang="en-US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economy is heading into recession and will continue to be volatile as threats against civil society mount at home and abroad. Many organizations are heading toward the “Covid Cliff”.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-US" sz="2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Unsustainable Growth: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governmental dysfunction and challenges to social justice continue to mount, the need for refuge and social justice/benefit work grows. This is leading to an unsustainable growth in the sector relative to the flow of funding.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-US" sz="2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Urgent Need for Capacity Investment in the Field: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address the above challenges, we need more direct investment in fiscal sponsors’ capacity, and for that, a stronger and more urgent case needs to be made to the philanthropic community.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Google Shape;248;ge719cdfde5_0_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5356958"/>
            <a:ext cx="1776549" cy="1501042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ge719cdfde5_0_55"/>
          <p:cNvSpPr/>
          <p:nvPr/>
        </p:nvSpPr>
        <p:spPr>
          <a:xfrm>
            <a:off x="2674425" y="420271"/>
            <a:ext cx="8217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Audiences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0" name="Google Shape;250;ge719cdfde5_0_55"/>
          <p:cNvCxnSpPr/>
          <p:nvPr/>
        </p:nvCxnSpPr>
        <p:spPr>
          <a:xfrm>
            <a:off x="5572438" y="1098389"/>
            <a:ext cx="5283300" cy="12600"/>
          </a:xfrm>
          <a:prstGeom prst="straightConnector1">
            <a:avLst/>
          </a:prstGeom>
          <a:noFill/>
          <a:ln cap="flat" cmpd="sng" w="9525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51" name="Google Shape;251;ge719cdfde5_0_55"/>
          <p:cNvSpPr txBox="1"/>
          <p:nvPr/>
        </p:nvSpPr>
        <p:spPr>
          <a:xfrm>
            <a:off x="864630" y="1455622"/>
            <a:ext cx="10858500" cy="47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55600" lvl="0" marL="457200" marR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-US" sz="2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Funders: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Despite rising awareness and knowledge of fiscal sponsorship among institutional funders, including government, there is a great deal of education and advocacy still to achieve.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0" i="0" lang="en-US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Fiscal Sponsors: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Whether established or aspiring, we hope this data will help fiscal sponsors achieve a sense of bearing and orientation among peers.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0" i="0" lang="en-US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Nonprofit Leaders: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If fiscal sponsorship wishes to grow as a field, it needs to build greater awareness among nonprofit leaders (management, governance, entrepreneurs, etc.) and convince them of the potential benefits of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shared capacity and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infrastructure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marR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0" i="0" lang="en-US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Policymakers &amp; Regulators: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Lastly, there are government policymakers, regulators, and sector watchdog organizations (such as Charity Navigator and CANDID) who need more data on the field.</a:t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Google Shape;25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5356958"/>
            <a:ext cx="1776549" cy="1501042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3"/>
          <p:cNvSpPr/>
          <p:nvPr/>
        </p:nvSpPr>
        <p:spPr>
          <a:xfrm>
            <a:off x="2674425" y="420271"/>
            <a:ext cx="82169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vs. Impact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9" name="Google Shape;259;p3"/>
          <p:cNvCxnSpPr/>
          <p:nvPr/>
        </p:nvCxnSpPr>
        <p:spPr>
          <a:xfrm>
            <a:off x="5572438" y="1098389"/>
            <a:ext cx="5283200" cy="12703"/>
          </a:xfrm>
          <a:prstGeom prst="straightConnector1">
            <a:avLst/>
          </a:prstGeom>
          <a:noFill/>
          <a:ln cap="flat" cmpd="sng" w="9525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60" name="Google Shape;260;p3"/>
          <p:cNvSpPr txBox="1"/>
          <p:nvPr/>
        </p:nvSpPr>
        <p:spPr>
          <a:xfrm>
            <a:off x="864630" y="1455622"/>
            <a:ext cx="108585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Organizational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two sides of the same coin. They should reinforce each other in a virtuous cycle. 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3"/>
          <p:cNvSpPr txBox="1"/>
          <p:nvPr/>
        </p:nvSpPr>
        <p:spPr>
          <a:xfrm>
            <a:off x="6638775" y="2631150"/>
            <a:ext cx="43431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answers a range of questions related to,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“How much are we doing, and how well are we operating?”</a:t>
            </a:r>
            <a:endParaRPr b="0" i="1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answers a range of questions relate to,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the projects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better off?”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2" name="Google Shape;262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40823" y="2158522"/>
            <a:ext cx="4750877" cy="34435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Google Shape;268;g13529cd0a65_0_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5356958"/>
            <a:ext cx="1776549" cy="1501042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Google Shape;269;g13529cd0a65_0_23"/>
          <p:cNvSpPr/>
          <p:nvPr/>
        </p:nvSpPr>
        <p:spPr>
          <a:xfrm>
            <a:off x="2674425" y="420271"/>
            <a:ext cx="8217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 Dimensions of Impact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0" name="Google Shape;270;g13529cd0a65_0_23"/>
          <p:cNvCxnSpPr/>
          <p:nvPr/>
        </p:nvCxnSpPr>
        <p:spPr>
          <a:xfrm>
            <a:off x="5572438" y="1098389"/>
            <a:ext cx="5283300" cy="12600"/>
          </a:xfrm>
          <a:prstGeom prst="straightConnector1">
            <a:avLst/>
          </a:prstGeom>
          <a:noFill/>
          <a:ln cap="flat" cmpd="sng" w="9525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71" name="Google Shape;271;g13529cd0a65_0_23"/>
          <p:cNvSpPr txBox="1"/>
          <p:nvPr/>
        </p:nvSpPr>
        <p:spPr>
          <a:xfrm>
            <a:off x="1222525" y="1310525"/>
            <a:ext cx="10292700" cy="522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two dimensions to impact - “snapshot” and “longitudinal”. Both are likely necessary to provide a full picture.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is also </a:t>
            </a:r>
            <a:r>
              <a:rPr b="1"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representative impact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(what activity do you house?) and </a:t>
            </a:r>
            <a:r>
              <a:rPr b="1"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 impact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(what do you do for projects?). Representative impact includes: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○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 and demography of projects housed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○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Economic impact of program: total spend, payroll, tax roll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○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 of hours of service, transactions managed, etc.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3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Google Shape;277;g13529cd0a6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5356958"/>
            <a:ext cx="1776549" cy="1501042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Google Shape;278;g13529cd0a65_0_0"/>
          <p:cNvSpPr/>
          <p:nvPr/>
        </p:nvSpPr>
        <p:spPr>
          <a:xfrm>
            <a:off x="2674425" y="420271"/>
            <a:ext cx="8217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 Assessment General Assumptions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9" name="Google Shape;279;g13529cd0a65_0_0"/>
          <p:cNvCxnSpPr/>
          <p:nvPr/>
        </p:nvCxnSpPr>
        <p:spPr>
          <a:xfrm>
            <a:off x="5572438" y="1098389"/>
            <a:ext cx="5283300" cy="12600"/>
          </a:xfrm>
          <a:prstGeom prst="straightConnector1">
            <a:avLst/>
          </a:prstGeom>
          <a:noFill/>
          <a:ln cap="flat" cmpd="sng" w="9525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80" name="Google Shape;280;g13529cd0a65_0_0"/>
          <p:cNvSpPr txBox="1"/>
          <p:nvPr/>
        </p:nvSpPr>
        <p:spPr>
          <a:xfrm>
            <a:off x="1222525" y="1310525"/>
            <a:ext cx="10039800" cy="48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rganizational impact for a fiscal sponsor as most coherently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assessed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relationship between </a:t>
            </a: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sponsor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sponsee. </a:t>
            </a:r>
            <a:endParaRPr b="0" i="1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impacts your </a:t>
            </a: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projects/partners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on </a:t>
            </a: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their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beneficiaries are too diverse to consolidated into a unified theory of change or impact model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unless you as a sponsor are focused on a specific field/impact model.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demonstrate compelling impact, we need to focus more on 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causal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correlative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relationships in the sponsor-sponsee relationship, alongside qualitative feedback from sponsees.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can only begin to assess direct impact if you have clear/equitable services, level of effort tracking, and other frameworks and trackable data.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" name="Google Shape;286;ge719cdfde5_0_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5356958"/>
            <a:ext cx="1776549" cy="1501042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ge719cdfde5_0_9"/>
          <p:cNvSpPr/>
          <p:nvPr/>
        </p:nvSpPr>
        <p:spPr>
          <a:xfrm>
            <a:off x="2674425" y="420271"/>
            <a:ext cx="8217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 Assessment </a:t>
            </a: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Challenges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8" name="Google Shape;288;ge719cdfde5_0_9"/>
          <p:cNvCxnSpPr/>
          <p:nvPr/>
        </p:nvCxnSpPr>
        <p:spPr>
          <a:xfrm>
            <a:off x="5572438" y="1098389"/>
            <a:ext cx="5283300" cy="12600"/>
          </a:xfrm>
          <a:prstGeom prst="straightConnector1">
            <a:avLst/>
          </a:prstGeom>
          <a:noFill/>
          <a:ln cap="flat" cmpd="sng" w="9525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89" name="Google Shape;289;ge719cdfde5_0_9"/>
          <p:cNvSpPr txBox="1"/>
          <p:nvPr/>
        </p:nvSpPr>
        <p:spPr>
          <a:xfrm>
            <a:off x="1222525" y="1310525"/>
            <a:ext cx="10039800" cy="41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owns impact?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Establishing distinct agency (cause) between sponsor and project for impacts both on the project and its beneficiaries is challenging for sponsors, as sponsors are integrated capacity for projects.</a:t>
            </a:r>
            <a:endParaRPr b="0" i="1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compared to what?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Demonstrating things like efficiency and effectiveness imply some manner of comparative benchmark. Standards and models for overhead range widely.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we determine causality?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Organizations, in particular sponsors, are complex systems embedded in even more complex systems. Isolating a particular cause and effect to demonstrate impact is difficult or impossible.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Google Shape;295;g13529cd0a65_0_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5356958"/>
            <a:ext cx="1776549" cy="1501042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Google Shape;296;g13529cd0a65_0_15"/>
          <p:cNvSpPr/>
          <p:nvPr/>
        </p:nvSpPr>
        <p:spPr>
          <a:xfrm>
            <a:off x="2674425" y="420271"/>
            <a:ext cx="8217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Hypotheses Frameworks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7" name="Google Shape;297;g13529cd0a65_0_15"/>
          <p:cNvCxnSpPr/>
          <p:nvPr/>
        </p:nvCxnSpPr>
        <p:spPr>
          <a:xfrm>
            <a:off x="5572438" y="1098389"/>
            <a:ext cx="5283300" cy="12600"/>
          </a:xfrm>
          <a:prstGeom prst="straightConnector1">
            <a:avLst/>
          </a:prstGeom>
          <a:noFill/>
          <a:ln cap="flat" cmpd="sng" w="9525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98" name="Google Shape;298;g13529cd0a65_0_15"/>
          <p:cNvSpPr txBox="1"/>
          <p:nvPr/>
        </p:nvSpPr>
        <p:spPr>
          <a:xfrm>
            <a:off x="1222525" y="1158125"/>
            <a:ext cx="10039800" cy="54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impact of a fiscal sponsor on its projects is directly related to…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Success: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achievement of the unique goals or theory of change/impact held by the project: “90% of our projects achieved their stated goals for the year.”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Strength</a:t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It’s what everybody wants to know: the bottom line.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Considerations</a:t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Ownership of impact and causality is hard to parse.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Assumes every project has goals/TOC and progress can be tracked across all projects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Operational Efficiency/Effectiveness: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level of cost savings, capacity adds, access, that projects enjoy under a sponsor: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Strength</a:t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Powerful datapoint for funders/donors/boards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Considerations</a:t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Ownership of impact and causality is hard to parse; issues with benchmarking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Beyond tracking transactional supports, other support can be hard to quantify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2017-07-14T12:24:52Z</dcterms:created>
  <dc:creator>na</dc:creator>
</cp:coreProperties>
</file>