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7010400" cy="9296400"/>
  <p:embeddedFontLst>
    <p:embeddedFont>
      <p:font typeface="Lato"/>
      <p:regular r:id="rId19"/>
      <p:bold r:id="rId20"/>
      <p:italic r:id="rId21"/>
      <p:boldItalic r:id="rId22"/>
    </p:embeddedFont>
    <p:embeddedFont>
      <p:font typeface="Lato Light"/>
      <p:regular r:id="rId23"/>
      <p:bold r:id="rId24"/>
      <p:italic r:id="rId25"/>
      <p:boldItalic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1" roundtripDataSignature="AMtx7mhY+FgWSNdtZFHn0/1zZUf2T1KL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22" Type="http://schemas.openxmlformats.org/officeDocument/2006/relationships/font" Target="fonts/Lato-boldItalic.fntdata"/><Relationship Id="rId21" Type="http://schemas.openxmlformats.org/officeDocument/2006/relationships/font" Target="fonts/Lato-italic.fntdata"/><Relationship Id="rId24" Type="http://schemas.openxmlformats.org/officeDocument/2006/relationships/font" Target="fonts/LatoLight-bold.fntdata"/><Relationship Id="rId23" Type="http://schemas.openxmlformats.org/officeDocument/2006/relationships/font" Target="fonts/Lato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Light-boldItalic.fntdata"/><Relationship Id="rId25" Type="http://schemas.openxmlformats.org/officeDocument/2006/relationships/font" Target="fonts/LatoLight-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Lato-regular.fntdata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\\Users\tsquire\Downloads\SEPA%20Database%20-%20Edited%209.6.19%20Final-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Cost 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21137552115658"/>
          <c:y val="0.12246740814574306"/>
          <c:w val="0.7933247033881029"/>
          <c:h val="0.551190182474908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Summary!$B$72</c:f>
              <c:strCache>
                <c:ptCount val="1"/>
                <c:pt idx="0">
                  <c:v>Average Revenues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Summary!$A$73:$A$82</c:f>
              <c:strCache>
                <c:ptCount val="10"/>
                <c:pt idx="0">
                  <c:v>&lt;$49k</c:v>
                </c:pt>
                <c:pt idx="1">
                  <c:v>$50k - $99k</c:v>
                </c:pt>
                <c:pt idx="2">
                  <c:v>$100k - $149k</c:v>
                </c:pt>
                <c:pt idx="3">
                  <c:v>$150k - $249k</c:v>
                </c:pt>
                <c:pt idx="4">
                  <c:v>$250k - $499k</c:v>
                </c:pt>
                <c:pt idx="5">
                  <c:v>$500k - $799k</c:v>
                </c:pt>
                <c:pt idx="6">
                  <c:v>$750k - $999k</c:v>
                </c:pt>
                <c:pt idx="7">
                  <c:v>$1M - $1.4M</c:v>
                </c:pt>
                <c:pt idx="8">
                  <c:v>$1.5M - $1.74M</c:v>
                </c:pt>
                <c:pt idx="9">
                  <c:v>$1.75M - $2M</c:v>
                </c:pt>
              </c:strCache>
            </c:strRef>
          </c:cat>
          <c:val>
            <c:numRef>
              <c:f>Summary!$B$73:$B$82</c:f>
              <c:numCache>
                <c:formatCode>_([$$-409]* #,##0_);_([$$-409]* \(#,##0\);_([$$-409]* "-"??_);_(@_)</c:formatCode>
                <c:ptCount val="10"/>
                <c:pt idx="0">
                  <c:v>20712.209026128265</c:v>
                </c:pt>
                <c:pt idx="1">
                  <c:v>73412.53047619047</c:v>
                </c:pt>
                <c:pt idx="2">
                  <c:v>123600.47321428571</c:v>
                </c:pt>
                <c:pt idx="3">
                  <c:v>200179.34640000001</c:v>
                </c:pt>
                <c:pt idx="4">
                  <c:v>355529.14133027522</c:v>
                </c:pt>
                <c:pt idx="5">
                  <c:v>617416.7244094488</c:v>
                </c:pt>
                <c:pt idx="6">
                  <c:v>871227.15714285709</c:v>
                </c:pt>
                <c:pt idx="7">
                  <c:v>1234286.5825242719</c:v>
                </c:pt>
                <c:pt idx="8">
                  <c:v>1641695.487804878</c:v>
                </c:pt>
                <c:pt idx="9">
                  <c:v>1878510.8666666667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7-9340-B4B1-3D087CDB6CC6}"/>
            </c:ext>
          </c:extLst>
        </c:ser>
        <c:ser>
          <c:idx val="1"/>
          <c:order val="1"/>
          <c:tx>
            <c:strRef>
              <c:f>Summary!$C$72</c:f>
              <c:strCache>
                <c:ptCount val="1"/>
                <c:pt idx="0">
                  <c:v>Average G&amp;A Expense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Summary!$A$73:$A$82</c:f>
              <c:strCache>
                <c:ptCount val="10"/>
                <c:pt idx="0">
                  <c:v>&lt;$49k</c:v>
                </c:pt>
                <c:pt idx="1">
                  <c:v>$50k - $99k</c:v>
                </c:pt>
                <c:pt idx="2">
                  <c:v>$100k - $149k</c:v>
                </c:pt>
                <c:pt idx="3">
                  <c:v>$150k - $249k</c:v>
                </c:pt>
                <c:pt idx="4">
                  <c:v>$250k - $499k</c:v>
                </c:pt>
                <c:pt idx="5">
                  <c:v>$500k - $799k</c:v>
                </c:pt>
                <c:pt idx="6">
                  <c:v>$750k - $999k</c:v>
                </c:pt>
                <c:pt idx="7">
                  <c:v>$1M - $1.4M</c:v>
                </c:pt>
                <c:pt idx="8">
                  <c:v>$1.5M - $1.74M</c:v>
                </c:pt>
                <c:pt idx="9">
                  <c:v>$1.75M - $2M</c:v>
                </c:pt>
              </c:strCache>
            </c:strRef>
          </c:cat>
          <c:val>
            <c:numRef>
              <c:f>Summary!$C$73:$C$82</c:f>
              <c:numCache>
                <c:formatCode>General</c:formatCode>
                <c:ptCount val="10"/>
                <c:pt idx="0">
                  <c:v>4227.2561995249416</c:v>
                </c:pt>
                <c:pt idx="1">
                  <c:v>19415.039682539678</c:v>
                </c:pt>
                <c:pt idx="2">
                  <c:v>28545.444196428572</c:v>
                </c:pt>
                <c:pt idx="3">
                  <c:v>46310.151520000007</c:v>
                </c:pt>
                <c:pt idx="4">
                  <c:v>81162.897293577989</c:v>
                </c:pt>
                <c:pt idx="5">
                  <c:v>157503.96062992126</c:v>
                </c:pt>
                <c:pt idx="6">
                  <c:v>191370.54285714286</c:v>
                </c:pt>
                <c:pt idx="7">
                  <c:v>246731.59223300969</c:v>
                </c:pt>
                <c:pt idx="8">
                  <c:v>393423.92682926828</c:v>
                </c:pt>
                <c:pt idx="9">
                  <c:v>318951.03333333333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7-9340-B4B1-3D087CDB6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5"/>
        <c:axId val="405893472"/>
        <c:axId val="405893800"/>
      </c:barChart>
      <c:lineChart>
        <c:grouping val="standard"/>
        <c:varyColors val="0"/>
        <c:ser>
          <c:idx val="2"/>
          <c:order val="2"/>
          <c:tx>
            <c:strRef>
              <c:f>Summary!$D$72</c:f>
              <c:strCache>
                <c:ptCount val="1"/>
                <c:pt idx="0">
                  <c:v>Average G&amp;A Rate If Operating Independently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Summary!$A$73:$A$82</c:f>
              <c:strCache>
                <c:ptCount val="10"/>
                <c:pt idx="0">
                  <c:v>&lt;$49k</c:v>
                </c:pt>
                <c:pt idx="1">
                  <c:v>$50k - $99k</c:v>
                </c:pt>
                <c:pt idx="2">
                  <c:v>$100k - $149k</c:v>
                </c:pt>
                <c:pt idx="3">
                  <c:v>$150k - $249k</c:v>
                </c:pt>
                <c:pt idx="4">
                  <c:v>$250k - $499k</c:v>
                </c:pt>
                <c:pt idx="5">
                  <c:v>$500k - $799k</c:v>
                </c:pt>
                <c:pt idx="6">
                  <c:v>$750k - $999k</c:v>
                </c:pt>
                <c:pt idx="7">
                  <c:v>$1M - $1.4M</c:v>
                </c:pt>
                <c:pt idx="8">
                  <c:v>$1.5M - $1.74M</c:v>
                </c:pt>
                <c:pt idx="9">
                  <c:v>$1.75M - $2M</c:v>
                </c:pt>
              </c:strCache>
            </c:strRef>
          </c:cat>
          <c:val>
            <c:numRef>
              <c:f>Summary!$D$73:$D$82</c:f>
              <c:numCache>
                <c:formatCode>0.00%</c:formatCode>
                <c:ptCount val="10"/>
                <c:pt idx="0">
                  <c:v>0.20409489853024831</c:v>
                </c:pt>
                <c:pt idx="1">
                  <c:v>0.26446492930571935</c:v>
                </c:pt>
                <c:pt idx="2">
                  <c:v>0.23094931155271092</c:v>
                </c:pt>
                <c:pt idx="3">
                  <c:v>0.23134330465572947</c:v>
                </c:pt>
                <c:pt idx="4">
                  <c:v>0.22828760812655929</c:v>
                </c:pt>
                <c:pt idx="5">
                  <c:v>0.25510154552514236</c:v>
                </c:pt>
                <c:pt idx="6">
                  <c:v>0.21965631039869365</c:v>
                </c:pt>
                <c:pt idx="7">
                  <c:v>0.19989814012918494</c:v>
                </c:pt>
                <c:pt idx="8">
                  <c:v>0.23964488527364963</c:v>
                </c:pt>
                <c:pt idx="9">
                  <c:v>0.16978929373951274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47-9340-B4B1-3D087CDB6CC6}"/>
            </c:ext>
          </c:extLst>
        </c:ser>
        <c:ser>
          <c:idx val="3"/>
          <c:order val="3"/>
          <c:tx>
            <c:strRef>
              <c:f>Summary!$E$72</c:f>
              <c:strCache>
                <c:ptCount val="1"/>
                <c:pt idx="0">
                  <c:v>Average G&amp;A Rate If Operating Under Fiscal Sponsor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Summary!$A$73:$A$82</c:f>
              <c:strCache>
                <c:ptCount val="10"/>
                <c:pt idx="0">
                  <c:v>&lt;$49k</c:v>
                </c:pt>
                <c:pt idx="1">
                  <c:v>$50k - $99k</c:v>
                </c:pt>
                <c:pt idx="2">
                  <c:v>$100k - $149k</c:v>
                </c:pt>
                <c:pt idx="3">
                  <c:v>$150k - $249k</c:v>
                </c:pt>
                <c:pt idx="4">
                  <c:v>$250k - $499k</c:v>
                </c:pt>
                <c:pt idx="5">
                  <c:v>$500k - $799k</c:v>
                </c:pt>
                <c:pt idx="6">
                  <c:v>$750k - $999k</c:v>
                </c:pt>
                <c:pt idx="7">
                  <c:v>$1M - $1.4M</c:v>
                </c:pt>
                <c:pt idx="8">
                  <c:v>$1.5M - $1.74M</c:v>
                </c:pt>
                <c:pt idx="9">
                  <c:v>$1.75M - $2M</c:v>
                </c:pt>
              </c:strCache>
            </c:strRef>
          </c:cat>
          <c:val>
            <c:numRef>
              <c:f>Summary!$E$73:$E$82</c:f>
              <c:numCache>
                <c:formatCode>0%</c:formatCode>
                <c:ptCount val="10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47-9340-B4B1-3D087CDB6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0122768"/>
        <c:axId val="760122440"/>
      </c:lineChart>
      <c:catAx>
        <c:axId val="40589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893800"/>
        <c:crosses val="autoZero"/>
        <c:auto val="1"/>
        <c:lblAlgn val="ctr"/>
        <c:lblOffset val="100"/>
        <c:noMultiLvlLbl val="0"/>
      </c:catAx>
      <c:valAx>
        <c:axId val="405893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893472"/>
        <c:crosses val="autoZero"/>
        <c:crossBetween val="between"/>
      </c:valAx>
      <c:valAx>
        <c:axId val="760122440"/>
        <c:scaling>
          <c:orientation val="minMax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122768"/>
        <c:crosses val="max"/>
        <c:crossBetween val="between"/>
      </c:valAx>
      <c:catAx>
        <c:axId val="760122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0122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4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9" name="Google Shape;309;p47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1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p10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5" name="Google Shape;325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1" name="Google Shape;341;p1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7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p12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p13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p14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1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p15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1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p16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1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p17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4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p46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378983" y="438596"/>
            <a:ext cx="11434034" cy="30581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2" type="body"/>
          </p:nvPr>
        </p:nvSpPr>
        <p:spPr>
          <a:xfrm>
            <a:off x="400844" y="800104"/>
            <a:ext cx="11390313" cy="241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itle Slide">
  <p:cSld name="22_Title Slid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 txBox="1"/>
          <p:nvPr>
            <p:ph idx="1" type="body"/>
          </p:nvPr>
        </p:nvSpPr>
        <p:spPr>
          <a:xfrm>
            <a:off x="378983" y="438596"/>
            <a:ext cx="11434034" cy="30581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59" name="Google Shape;59;p28"/>
          <p:cNvSpPr txBox="1"/>
          <p:nvPr>
            <p:ph idx="2" type="body"/>
          </p:nvPr>
        </p:nvSpPr>
        <p:spPr>
          <a:xfrm>
            <a:off x="400844" y="800104"/>
            <a:ext cx="11390313" cy="241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grpSp>
        <p:nvGrpSpPr>
          <p:cNvPr id="60" name="Google Shape;60;p28"/>
          <p:cNvGrpSpPr/>
          <p:nvPr/>
        </p:nvGrpSpPr>
        <p:grpSpPr>
          <a:xfrm>
            <a:off x="331891" y="6317836"/>
            <a:ext cx="1727959" cy="284168"/>
            <a:chOff x="369215" y="6317836"/>
            <a:chExt cx="1727959" cy="284168"/>
          </a:xfrm>
        </p:grpSpPr>
        <p:sp>
          <p:nvSpPr>
            <p:cNvPr id="61" name="Google Shape;61;p28"/>
            <p:cNvSpPr txBox="1"/>
            <p:nvPr/>
          </p:nvSpPr>
          <p:spPr>
            <a:xfrm>
              <a:off x="676592" y="6334485"/>
              <a:ext cx="1420582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00"/>
                <a:buFont typeface="Lato Light"/>
                <a:buNone/>
              </a:pPr>
              <a:r>
                <a:rPr b="0" i="0" lang="en-US" sz="800" u="none" cap="none" strike="noStrik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rPr>
                <a:t>Mevo Creative Presentation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" name="Google Shape;62;p2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69215" y="6317836"/>
              <a:ext cx="316708" cy="2841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28"/>
          <p:cNvSpPr/>
          <p:nvPr>
            <p:ph idx="3" type="pic"/>
          </p:nvPr>
        </p:nvSpPr>
        <p:spPr>
          <a:xfrm>
            <a:off x="4142409" y="2150376"/>
            <a:ext cx="3971925" cy="2233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itle Slide">
  <p:cSld name="16_Title Sli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>
  <p:cSld name="8_Title Slid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idx="1" type="body"/>
          </p:nvPr>
        </p:nvSpPr>
        <p:spPr>
          <a:xfrm>
            <a:off x="378983" y="438596"/>
            <a:ext cx="11434034" cy="30581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67" name="Google Shape;67;p30"/>
          <p:cNvSpPr txBox="1"/>
          <p:nvPr>
            <p:ph idx="2" type="body"/>
          </p:nvPr>
        </p:nvSpPr>
        <p:spPr>
          <a:xfrm>
            <a:off x="400844" y="800104"/>
            <a:ext cx="11390313" cy="241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68" name="Google Shape;68;p30"/>
          <p:cNvSpPr/>
          <p:nvPr>
            <p:ph idx="3" type="pic"/>
          </p:nvPr>
        </p:nvSpPr>
        <p:spPr>
          <a:xfrm>
            <a:off x="839890" y="1679731"/>
            <a:ext cx="2435402" cy="332395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69" name="Google Shape;69;p30"/>
          <p:cNvSpPr/>
          <p:nvPr>
            <p:ph idx="4" type="pic"/>
          </p:nvPr>
        </p:nvSpPr>
        <p:spPr>
          <a:xfrm>
            <a:off x="3540780" y="1679731"/>
            <a:ext cx="2435402" cy="332395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70" name="Google Shape;70;p30"/>
          <p:cNvSpPr/>
          <p:nvPr>
            <p:ph idx="5" type="pic"/>
          </p:nvPr>
        </p:nvSpPr>
        <p:spPr>
          <a:xfrm>
            <a:off x="8942560" y="1679731"/>
            <a:ext cx="2435402" cy="332395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71" name="Google Shape;71;p30"/>
          <p:cNvSpPr/>
          <p:nvPr>
            <p:ph idx="6" type="pic"/>
          </p:nvPr>
        </p:nvSpPr>
        <p:spPr>
          <a:xfrm>
            <a:off x="6241670" y="1679731"/>
            <a:ext cx="2435402" cy="332395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grpSp>
        <p:nvGrpSpPr>
          <p:cNvPr id="72" name="Google Shape;72;p30"/>
          <p:cNvGrpSpPr/>
          <p:nvPr/>
        </p:nvGrpSpPr>
        <p:grpSpPr>
          <a:xfrm>
            <a:off x="331891" y="6317836"/>
            <a:ext cx="1727959" cy="284168"/>
            <a:chOff x="369215" y="6317836"/>
            <a:chExt cx="1727959" cy="284168"/>
          </a:xfrm>
        </p:grpSpPr>
        <p:sp>
          <p:nvSpPr>
            <p:cNvPr id="73" name="Google Shape;73;p30"/>
            <p:cNvSpPr txBox="1"/>
            <p:nvPr/>
          </p:nvSpPr>
          <p:spPr>
            <a:xfrm>
              <a:off x="676592" y="6334485"/>
              <a:ext cx="1420582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00"/>
                <a:buFont typeface="Lato Light"/>
                <a:buNone/>
              </a:pPr>
              <a:r>
                <a:rPr b="0" i="0" lang="en-US" sz="800" u="none" cap="none" strike="noStrik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rPr>
                <a:t>Mevo Creative Presentation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4" name="Google Shape;74;p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69215" y="6317836"/>
              <a:ext cx="316708" cy="28416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Slide">
  <p:cSld name="9_Title Slid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 txBox="1"/>
          <p:nvPr>
            <p:ph idx="1" type="body"/>
          </p:nvPr>
        </p:nvSpPr>
        <p:spPr>
          <a:xfrm>
            <a:off x="378983" y="438596"/>
            <a:ext cx="11434034" cy="30581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77" name="Google Shape;77;p31"/>
          <p:cNvSpPr txBox="1"/>
          <p:nvPr>
            <p:ph idx="2" type="body"/>
          </p:nvPr>
        </p:nvSpPr>
        <p:spPr>
          <a:xfrm>
            <a:off x="400844" y="800104"/>
            <a:ext cx="11390313" cy="241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78" name="Google Shape;78;p31"/>
          <p:cNvSpPr/>
          <p:nvPr>
            <p:ph idx="3" type="pic"/>
          </p:nvPr>
        </p:nvSpPr>
        <p:spPr>
          <a:xfrm>
            <a:off x="910227" y="1539054"/>
            <a:ext cx="2331720" cy="14021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79" name="Google Shape;79;p31"/>
          <p:cNvSpPr/>
          <p:nvPr>
            <p:ph idx="4" type="pic"/>
          </p:nvPr>
        </p:nvSpPr>
        <p:spPr>
          <a:xfrm>
            <a:off x="3611117" y="1539054"/>
            <a:ext cx="2331720" cy="14021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80" name="Google Shape;80;p31"/>
          <p:cNvSpPr/>
          <p:nvPr>
            <p:ph idx="5" type="pic"/>
          </p:nvPr>
        </p:nvSpPr>
        <p:spPr>
          <a:xfrm>
            <a:off x="9012897" y="1539054"/>
            <a:ext cx="2331720" cy="14021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81" name="Google Shape;81;p31"/>
          <p:cNvSpPr/>
          <p:nvPr>
            <p:ph idx="6" type="pic"/>
          </p:nvPr>
        </p:nvSpPr>
        <p:spPr>
          <a:xfrm>
            <a:off x="6312007" y="1539054"/>
            <a:ext cx="2331720" cy="14021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82" name="Google Shape;82;p31"/>
          <p:cNvSpPr/>
          <p:nvPr>
            <p:ph idx="7" type="pic"/>
          </p:nvPr>
        </p:nvSpPr>
        <p:spPr>
          <a:xfrm>
            <a:off x="910227" y="3760718"/>
            <a:ext cx="2331720" cy="14021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83" name="Google Shape;83;p31"/>
          <p:cNvSpPr/>
          <p:nvPr>
            <p:ph idx="8" type="pic"/>
          </p:nvPr>
        </p:nvSpPr>
        <p:spPr>
          <a:xfrm>
            <a:off x="3611117" y="3760718"/>
            <a:ext cx="2331720" cy="14021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84" name="Google Shape;84;p31"/>
          <p:cNvSpPr/>
          <p:nvPr>
            <p:ph idx="9" type="pic"/>
          </p:nvPr>
        </p:nvSpPr>
        <p:spPr>
          <a:xfrm>
            <a:off x="9012897" y="3760718"/>
            <a:ext cx="2331720" cy="14021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85" name="Google Shape;85;p31"/>
          <p:cNvSpPr/>
          <p:nvPr>
            <p:ph idx="13" type="pic"/>
          </p:nvPr>
        </p:nvSpPr>
        <p:spPr>
          <a:xfrm>
            <a:off x="6312007" y="3760718"/>
            <a:ext cx="2331720" cy="14021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grpSp>
        <p:nvGrpSpPr>
          <p:cNvPr id="86" name="Google Shape;86;p31"/>
          <p:cNvGrpSpPr/>
          <p:nvPr/>
        </p:nvGrpSpPr>
        <p:grpSpPr>
          <a:xfrm>
            <a:off x="331891" y="6317836"/>
            <a:ext cx="1727959" cy="284168"/>
            <a:chOff x="369215" y="6317836"/>
            <a:chExt cx="1727959" cy="284168"/>
          </a:xfrm>
        </p:grpSpPr>
        <p:sp>
          <p:nvSpPr>
            <p:cNvPr id="87" name="Google Shape;87;p31"/>
            <p:cNvSpPr txBox="1"/>
            <p:nvPr/>
          </p:nvSpPr>
          <p:spPr>
            <a:xfrm>
              <a:off x="676592" y="6334485"/>
              <a:ext cx="1420582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00"/>
                <a:buFont typeface="Lato Light"/>
                <a:buNone/>
              </a:pPr>
              <a:r>
                <a:rPr b="0" i="0" lang="en-US" sz="800" u="none" cap="none" strike="noStrik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rPr>
                <a:t>Mevo Creative Presentation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8" name="Google Shape;88;p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69215" y="6317836"/>
              <a:ext cx="316708" cy="28416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Slide">
  <p:cSld name="10_Title Slid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2"/>
          <p:cNvSpPr txBox="1"/>
          <p:nvPr>
            <p:ph idx="1" type="body"/>
          </p:nvPr>
        </p:nvSpPr>
        <p:spPr>
          <a:xfrm>
            <a:off x="378983" y="438596"/>
            <a:ext cx="11434034" cy="30581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91" name="Google Shape;91;p32"/>
          <p:cNvSpPr txBox="1"/>
          <p:nvPr>
            <p:ph idx="2" type="body"/>
          </p:nvPr>
        </p:nvSpPr>
        <p:spPr>
          <a:xfrm>
            <a:off x="400844" y="800104"/>
            <a:ext cx="11390313" cy="241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92" name="Google Shape;92;p32"/>
          <p:cNvSpPr/>
          <p:nvPr>
            <p:ph idx="3" type="pic"/>
          </p:nvPr>
        </p:nvSpPr>
        <p:spPr>
          <a:xfrm>
            <a:off x="0" y="1420838"/>
            <a:ext cx="3054096" cy="353099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93" name="Google Shape;93;p32"/>
          <p:cNvSpPr/>
          <p:nvPr>
            <p:ph idx="4" type="pic"/>
          </p:nvPr>
        </p:nvSpPr>
        <p:spPr>
          <a:xfrm>
            <a:off x="3054096" y="1420838"/>
            <a:ext cx="3054096" cy="353099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94" name="Google Shape;94;p32"/>
          <p:cNvSpPr/>
          <p:nvPr>
            <p:ph idx="5" type="pic"/>
          </p:nvPr>
        </p:nvSpPr>
        <p:spPr>
          <a:xfrm>
            <a:off x="6108192" y="1420838"/>
            <a:ext cx="3054096" cy="353099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95" name="Google Shape;95;p32"/>
          <p:cNvSpPr/>
          <p:nvPr>
            <p:ph idx="6" type="pic"/>
          </p:nvPr>
        </p:nvSpPr>
        <p:spPr>
          <a:xfrm>
            <a:off x="9162288" y="1420838"/>
            <a:ext cx="3054096" cy="353099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grpSp>
        <p:nvGrpSpPr>
          <p:cNvPr id="96" name="Google Shape;96;p32"/>
          <p:cNvGrpSpPr/>
          <p:nvPr/>
        </p:nvGrpSpPr>
        <p:grpSpPr>
          <a:xfrm>
            <a:off x="331891" y="6317836"/>
            <a:ext cx="1727959" cy="284168"/>
            <a:chOff x="369215" y="6317836"/>
            <a:chExt cx="1727959" cy="284168"/>
          </a:xfrm>
        </p:grpSpPr>
        <p:sp>
          <p:nvSpPr>
            <p:cNvPr id="97" name="Google Shape;97;p32"/>
            <p:cNvSpPr txBox="1"/>
            <p:nvPr/>
          </p:nvSpPr>
          <p:spPr>
            <a:xfrm>
              <a:off x="676592" y="6334485"/>
              <a:ext cx="1420582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00"/>
                <a:buFont typeface="Lato Light"/>
                <a:buNone/>
              </a:pPr>
              <a:r>
                <a:rPr b="0" i="0" lang="en-US" sz="800" u="none" cap="none" strike="noStrik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rPr>
                <a:t>Mevo Creative Presentation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" name="Google Shape;98;p3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69215" y="6317836"/>
              <a:ext cx="316708" cy="28416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le Slide">
  <p:cSld name="12_Title Slid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3"/>
          <p:cNvSpPr/>
          <p:nvPr>
            <p:ph idx="2" type="pic"/>
          </p:nvPr>
        </p:nvSpPr>
        <p:spPr>
          <a:xfrm>
            <a:off x="0" y="0"/>
            <a:ext cx="12192000" cy="495182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grpSp>
        <p:nvGrpSpPr>
          <p:cNvPr id="101" name="Google Shape;101;p33"/>
          <p:cNvGrpSpPr/>
          <p:nvPr/>
        </p:nvGrpSpPr>
        <p:grpSpPr>
          <a:xfrm>
            <a:off x="331891" y="6317836"/>
            <a:ext cx="1727959" cy="284168"/>
            <a:chOff x="369215" y="6317836"/>
            <a:chExt cx="1727959" cy="284168"/>
          </a:xfrm>
        </p:grpSpPr>
        <p:sp>
          <p:nvSpPr>
            <p:cNvPr id="102" name="Google Shape;102;p33"/>
            <p:cNvSpPr txBox="1"/>
            <p:nvPr/>
          </p:nvSpPr>
          <p:spPr>
            <a:xfrm>
              <a:off x="676592" y="6334485"/>
              <a:ext cx="1420582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00"/>
                <a:buFont typeface="Lato Light"/>
                <a:buNone/>
              </a:pPr>
              <a:r>
                <a:rPr b="0" i="0" lang="en-US" sz="800" u="none" cap="none" strike="noStrik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rPr>
                <a:t>Mevo Creative Presentation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3" name="Google Shape;103;p3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69215" y="6317836"/>
              <a:ext cx="316708" cy="28416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Title Slide">
  <p:cSld name="18_Title Slid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4"/>
          <p:cNvSpPr/>
          <p:nvPr>
            <p:ph idx="2" type="pic"/>
          </p:nvPr>
        </p:nvSpPr>
        <p:spPr>
          <a:xfrm>
            <a:off x="0" y="0"/>
            <a:ext cx="12192000" cy="461865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grpSp>
        <p:nvGrpSpPr>
          <p:cNvPr id="106" name="Google Shape;106;p34"/>
          <p:cNvGrpSpPr/>
          <p:nvPr/>
        </p:nvGrpSpPr>
        <p:grpSpPr>
          <a:xfrm>
            <a:off x="331891" y="6317836"/>
            <a:ext cx="1727959" cy="284168"/>
            <a:chOff x="369215" y="6317836"/>
            <a:chExt cx="1727959" cy="284168"/>
          </a:xfrm>
        </p:grpSpPr>
        <p:sp>
          <p:nvSpPr>
            <p:cNvPr id="107" name="Google Shape;107;p34"/>
            <p:cNvSpPr txBox="1"/>
            <p:nvPr/>
          </p:nvSpPr>
          <p:spPr>
            <a:xfrm>
              <a:off x="676592" y="6334485"/>
              <a:ext cx="1420582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00"/>
                <a:buFont typeface="Lato Light"/>
                <a:buNone/>
              </a:pPr>
              <a:r>
                <a:rPr b="0" i="0" lang="en-US" sz="800" u="none" cap="none" strike="noStrik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rPr>
                <a:t>Mevo Creative Presentation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8" name="Google Shape;108;p3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69215" y="6317836"/>
              <a:ext cx="316708" cy="2841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" name="Google Shape;109;p34"/>
          <p:cNvSpPr/>
          <p:nvPr>
            <p:ph idx="3" type="pic"/>
          </p:nvPr>
        </p:nvSpPr>
        <p:spPr>
          <a:xfrm>
            <a:off x="1053977" y="1569244"/>
            <a:ext cx="3971925" cy="2233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Slide">
  <p:cSld name="13_Title Slide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5"/>
          <p:cNvSpPr/>
          <p:nvPr>
            <p:ph idx="2" type="pic"/>
          </p:nvPr>
        </p:nvSpPr>
        <p:spPr>
          <a:xfrm>
            <a:off x="0" y="0"/>
            <a:ext cx="6133514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Slide">
  <p:cSld name="15_Title Slid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6"/>
          <p:cNvSpPr/>
          <p:nvPr>
            <p:ph idx="2" type="pic"/>
          </p:nvPr>
        </p:nvSpPr>
        <p:spPr>
          <a:xfrm>
            <a:off x="4473526" y="0"/>
            <a:ext cx="771847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grpSp>
        <p:nvGrpSpPr>
          <p:cNvPr id="114" name="Google Shape;114;p36"/>
          <p:cNvGrpSpPr/>
          <p:nvPr/>
        </p:nvGrpSpPr>
        <p:grpSpPr>
          <a:xfrm>
            <a:off x="331891" y="6317836"/>
            <a:ext cx="1727959" cy="284168"/>
            <a:chOff x="369215" y="6317836"/>
            <a:chExt cx="1727959" cy="284168"/>
          </a:xfrm>
        </p:grpSpPr>
        <p:sp>
          <p:nvSpPr>
            <p:cNvPr id="115" name="Google Shape;115;p36"/>
            <p:cNvSpPr txBox="1"/>
            <p:nvPr/>
          </p:nvSpPr>
          <p:spPr>
            <a:xfrm>
              <a:off x="676592" y="6334485"/>
              <a:ext cx="1420582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00"/>
                <a:buFont typeface="Lato Light"/>
                <a:buNone/>
              </a:pPr>
              <a:r>
                <a:rPr b="0" i="0" lang="en-US" sz="800" u="none" cap="none" strike="noStrik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rPr>
                <a:t>Mevo Creative Presentation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6" name="Google Shape;116;p3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69215" y="6317836"/>
              <a:ext cx="316708" cy="28416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Slide">
  <p:cSld name="14_Title Slid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7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 txBox="1"/>
          <p:nvPr>
            <p:ph idx="1" type="body"/>
          </p:nvPr>
        </p:nvSpPr>
        <p:spPr>
          <a:xfrm>
            <a:off x="2835731" y="3201831"/>
            <a:ext cx="6520540" cy="2194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5" name="Google Shape;15;p22"/>
          <p:cNvSpPr txBox="1"/>
          <p:nvPr>
            <p:ph idx="2" type="body"/>
          </p:nvPr>
        </p:nvSpPr>
        <p:spPr>
          <a:xfrm>
            <a:off x="3668486" y="2709809"/>
            <a:ext cx="4855030" cy="314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6" name="Google Shape;16;p22"/>
          <p:cNvSpPr txBox="1"/>
          <p:nvPr>
            <p:ph idx="3" type="body"/>
          </p:nvPr>
        </p:nvSpPr>
        <p:spPr>
          <a:xfrm>
            <a:off x="3668486" y="2325557"/>
            <a:ext cx="4855030" cy="314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7_Title Slid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8"/>
          <p:cNvSpPr/>
          <p:nvPr>
            <p:ph idx="2" type="pic"/>
          </p:nvPr>
        </p:nvSpPr>
        <p:spPr>
          <a:xfrm>
            <a:off x="0" y="0"/>
            <a:ext cx="2441448" cy="2391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21" name="Google Shape;121;p38"/>
          <p:cNvSpPr/>
          <p:nvPr>
            <p:ph idx="3" type="pic"/>
          </p:nvPr>
        </p:nvSpPr>
        <p:spPr>
          <a:xfrm>
            <a:off x="2441448" y="2391262"/>
            <a:ext cx="2441448" cy="2391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22" name="Google Shape;122;p38"/>
          <p:cNvSpPr/>
          <p:nvPr>
            <p:ph idx="4" type="pic"/>
          </p:nvPr>
        </p:nvSpPr>
        <p:spPr>
          <a:xfrm>
            <a:off x="4882896" y="-1"/>
            <a:ext cx="2441448" cy="2391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23" name="Google Shape;123;p38"/>
          <p:cNvSpPr/>
          <p:nvPr>
            <p:ph idx="5" type="pic"/>
          </p:nvPr>
        </p:nvSpPr>
        <p:spPr>
          <a:xfrm>
            <a:off x="7324344" y="2391262"/>
            <a:ext cx="2441448" cy="2391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24" name="Google Shape;124;p38"/>
          <p:cNvSpPr/>
          <p:nvPr>
            <p:ph idx="6" type="pic"/>
          </p:nvPr>
        </p:nvSpPr>
        <p:spPr>
          <a:xfrm>
            <a:off x="9765792" y="-1"/>
            <a:ext cx="2441448" cy="2391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grpSp>
        <p:nvGrpSpPr>
          <p:cNvPr id="125" name="Google Shape;125;p38"/>
          <p:cNvGrpSpPr/>
          <p:nvPr/>
        </p:nvGrpSpPr>
        <p:grpSpPr>
          <a:xfrm>
            <a:off x="331891" y="6317836"/>
            <a:ext cx="1727959" cy="284168"/>
            <a:chOff x="369215" y="6317836"/>
            <a:chExt cx="1727959" cy="284168"/>
          </a:xfrm>
        </p:grpSpPr>
        <p:sp>
          <p:nvSpPr>
            <p:cNvPr id="126" name="Google Shape;126;p38"/>
            <p:cNvSpPr txBox="1"/>
            <p:nvPr/>
          </p:nvSpPr>
          <p:spPr>
            <a:xfrm>
              <a:off x="676592" y="6334485"/>
              <a:ext cx="1420582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00"/>
                <a:buFont typeface="Lato Light"/>
                <a:buNone/>
              </a:pPr>
              <a:r>
                <a:rPr b="0" i="0" lang="en-US" sz="800" u="none" cap="none" strike="noStrik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rPr>
                <a:t>Mevo Creative Presentation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7" name="Google Shape;127;p3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69215" y="6317836"/>
              <a:ext cx="316708" cy="28416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Slide">
  <p:cSld name="11_Title Slide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9"/>
          <p:cNvSpPr/>
          <p:nvPr>
            <p:ph idx="2" type="pic"/>
          </p:nvPr>
        </p:nvSpPr>
        <p:spPr>
          <a:xfrm>
            <a:off x="0" y="0"/>
            <a:ext cx="244144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30" name="Google Shape;130;p39"/>
          <p:cNvSpPr/>
          <p:nvPr>
            <p:ph idx="3" type="pic"/>
          </p:nvPr>
        </p:nvSpPr>
        <p:spPr>
          <a:xfrm>
            <a:off x="2441448" y="2286000"/>
            <a:ext cx="244144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31" name="Google Shape;131;p39"/>
          <p:cNvSpPr/>
          <p:nvPr>
            <p:ph idx="4" type="pic"/>
          </p:nvPr>
        </p:nvSpPr>
        <p:spPr>
          <a:xfrm>
            <a:off x="4882896" y="0"/>
            <a:ext cx="244144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32" name="Google Shape;132;p39"/>
          <p:cNvSpPr/>
          <p:nvPr>
            <p:ph idx="5" type="pic"/>
          </p:nvPr>
        </p:nvSpPr>
        <p:spPr>
          <a:xfrm>
            <a:off x="7324344" y="2286000"/>
            <a:ext cx="244144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33" name="Google Shape;133;p39"/>
          <p:cNvSpPr/>
          <p:nvPr>
            <p:ph idx="6" type="pic"/>
          </p:nvPr>
        </p:nvSpPr>
        <p:spPr>
          <a:xfrm>
            <a:off x="9765792" y="0"/>
            <a:ext cx="244144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34" name="Google Shape;134;p39"/>
          <p:cNvSpPr/>
          <p:nvPr>
            <p:ph idx="7" type="pic"/>
          </p:nvPr>
        </p:nvSpPr>
        <p:spPr>
          <a:xfrm>
            <a:off x="0" y="4572000"/>
            <a:ext cx="244144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35" name="Google Shape;135;p39"/>
          <p:cNvSpPr/>
          <p:nvPr>
            <p:ph idx="8" type="pic"/>
          </p:nvPr>
        </p:nvSpPr>
        <p:spPr>
          <a:xfrm>
            <a:off x="4882896" y="4572000"/>
            <a:ext cx="244144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36" name="Google Shape;136;p39"/>
          <p:cNvSpPr/>
          <p:nvPr>
            <p:ph idx="9" type="pic"/>
          </p:nvPr>
        </p:nvSpPr>
        <p:spPr>
          <a:xfrm>
            <a:off x="9765792" y="4572000"/>
            <a:ext cx="244144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0"/>
          <p:cNvSpPr txBox="1"/>
          <p:nvPr>
            <p:ph idx="1" type="body"/>
          </p:nvPr>
        </p:nvSpPr>
        <p:spPr>
          <a:xfrm>
            <a:off x="378983" y="438596"/>
            <a:ext cx="11434034" cy="30581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39" name="Google Shape;139;p40"/>
          <p:cNvSpPr txBox="1"/>
          <p:nvPr>
            <p:ph idx="2" type="body"/>
          </p:nvPr>
        </p:nvSpPr>
        <p:spPr>
          <a:xfrm>
            <a:off x="400844" y="800104"/>
            <a:ext cx="11390313" cy="241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40" name="Google Shape;140;p40"/>
          <p:cNvSpPr/>
          <p:nvPr>
            <p:ph idx="3" type="pic"/>
          </p:nvPr>
        </p:nvSpPr>
        <p:spPr>
          <a:xfrm>
            <a:off x="6569800" y="1881213"/>
            <a:ext cx="1440000" cy="14400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41" name="Google Shape;141;p40"/>
          <p:cNvSpPr/>
          <p:nvPr>
            <p:ph idx="4" type="pic"/>
          </p:nvPr>
        </p:nvSpPr>
        <p:spPr>
          <a:xfrm>
            <a:off x="9043951" y="1881213"/>
            <a:ext cx="1440000" cy="14400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42" name="Google Shape;142;p40"/>
          <p:cNvSpPr/>
          <p:nvPr>
            <p:ph idx="5" type="pic"/>
          </p:nvPr>
        </p:nvSpPr>
        <p:spPr>
          <a:xfrm>
            <a:off x="4095649" y="1881213"/>
            <a:ext cx="1440000" cy="14400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43" name="Google Shape;143;p40"/>
          <p:cNvSpPr txBox="1"/>
          <p:nvPr>
            <p:ph idx="6" type="body"/>
          </p:nvPr>
        </p:nvSpPr>
        <p:spPr>
          <a:xfrm>
            <a:off x="3906256" y="3461782"/>
            <a:ext cx="1818787" cy="286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44" name="Google Shape;144;p40"/>
          <p:cNvSpPr txBox="1"/>
          <p:nvPr>
            <p:ph idx="7" type="body"/>
          </p:nvPr>
        </p:nvSpPr>
        <p:spPr>
          <a:xfrm>
            <a:off x="3906256" y="3752167"/>
            <a:ext cx="1818787" cy="42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45" name="Google Shape;145;p40"/>
          <p:cNvSpPr txBox="1"/>
          <p:nvPr>
            <p:ph idx="8" type="body"/>
          </p:nvPr>
        </p:nvSpPr>
        <p:spPr>
          <a:xfrm>
            <a:off x="3906257" y="4179191"/>
            <a:ext cx="1818785" cy="1180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262E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E262E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46" name="Google Shape;146;p40"/>
          <p:cNvSpPr txBox="1"/>
          <p:nvPr>
            <p:ph idx="9" type="body"/>
          </p:nvPr>
        </p:nvSpPr>
        <p:spPr>
          <a:xfrm>
            <a:off x="6380407" y="3461782"/>
            <a:ext cx="1818787" cy="286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47" name="Google Shape;147;p40"/>
          <p:cNvSpPr txBox="1"/>
          <p:nvPr>
            <p:ph idx="13" type="body"/>
          </p:nvPr>
        </p:nvSpPr>
        <p:spPr>
          <a:xfrm>
            <a:off x="6380407" y="3752167"/>
            <a:ext cx="1818787" cy="42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48" name="Google Shape;148;p40"/>
          <p:cNvSpPr txBox="1"/>
          <p:nvPr>
            <p:ph idx="14" type="body"/>
          </p:nvPr>
        </p:nvSpPr>
        <p:spPr>
          <a:xfrm>
            <a:off x="6380408" y="4179191"/>
            <a:ext cx="1818785" cy="1180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262E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E262E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49" name="Google Shape;149;p40"/>
          <p:cNvSpPr txBox="1"/>
          <p:nvPr>
            <p:ph idx="15" type="body"/>
          </p:nvPr>
        </p:nvSpPr>
        <p:spPr>
          <a:xfrm>
            <a:off x="8854557" y="3461782"/>
            <a:ext cx="1818787" cy="286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50" name="Google Shape;150;p40"/>
          <p:cNvSpPr txBox="1"/>
          <p:nvPr>
            <p:ph idx="16" type="body"/>
          </p:nvPr>
        </p:nvSpPr>
        <p:spPr>
          <a:xfrm>
            <a:off x="8854557" y="3752167"/>
            <a:ext cx="1818787" cy="42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51" name="Google Shape;151;p40"/>
          <p:cNvSpPr txBox="1"/>
          <p:nvPr>
            <p:ph idx="17" type="body"/>
          </p:nvPr>
        </p:nvSpPr>
        <p:spPr>
          <a:xfrm>
            <a:off x="8854561" y="4179191"/>
            <a:ext cx="1818785" cy="1180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262E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E262E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52" name="Google Shape;152;p40"/>
          <p:cNvSpPr/>
          <p:nvPr>
            <p:ph idx="18" type="pic"/>
          </p:nvPr>
        </p:nvSpPr>
        <p:spPr>
          <a:xfrm>
            <a:off x="1621498" y="1881213"/>
            <a:ext cx="1440000" cy="14400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53" name="Google Shape;153;p40"/>
          <p:cNvSpPr txBox="1"/>
          <p:nvPr>
            <p:ph idx="19" type="body"/>
          </p:nvPr>
        </p:nvSpPr>
        <p:spPr>
          <a:xfrm>
            <a:off x="1432105" y="3461782"/>
            <a:ext cx="1818787" cy="286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54" name="Google Shape;154;p40"/>
          <p:cNvSpPr txBox="1"/>
          <p:nvPr>
            <p:ph idx="20" type="body"/>
          </p:nvPr>
        </p:nvSpPr>
        <p:spPr>
          <a:xfrm>
            <a:off x="1432105" y="3752167"/>
            <a:ext cx="1818787" cy="42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55" name="Google Shape;155;p40"/>
          <p:cNvSpPr txBox="1"/>
          <p:nvPr>
            <p:ph idx="21" type="body"/>
          </p:nvPr>
        </p:nvSpPr>
        <p:spPr>
          <a:xfrm>
            <a:off x="1432106" y="4179191"/>
            <a:ext cx="1818785" cy="1180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262E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E262E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Title Slide">
  <p:cSld name="17_Title Slide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1"/>
          <p:cNvSpPr txBox="1"/>
          <p:nvPr>
            <p:ph idx="1" type="body"/>
          </p:nvPr>
        </p:nvSpPr>
        <p:spPr>
          <a:xfrm>
            <a:off x="378983" y="438596"/>
            <a:ext cx="11434034" cy="30581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58" name="Google Shape;158;p41"/>
          <p:cNvSpPr txBox="1"/>
          <p:nvPr>
            <p:ph idx="2" type="body"/>
          </p:nvPr>
        </p:nvSpPr>
        <p:spPr>
          <a:xfrm>
            <a:off x="400844" y="800104"/>
            <a:ext cx="11390313" cy="241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59" name="Google Shape;159;p41"/>
          <p:cNvSpPr/>
          <p:nvPr>
            <p:ph idx="3" type="pic"/>
          </p:nvPr>
        </p:nvSpPr>
        <p:spPr>
          <a:xfrm>
            <a:off x="1901420" y="1946526"/>
            <a:ext cx="1440000" cy="14400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60" name="Google Shape;160;p41"/>
          <p:cNvSpPr txBox="1"/>
          <p:nvPr>
            <p:ph idx="4" type="body"/>
          </p:nvPr>
        </p:nvSpPr>
        <p:spPr>
          <a:xfrm>
            <a:off x="1482600" y="3527095"/>
            <a:ext cx="2277642" cy="286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61" name="Google Shape;161;p41"/>
          <p:cNvSpPr txBox="1"/>
          <p:nvPr>
            <p:ph idx="5" type="body"/>
          </p:nvPr>
        </p:nvSpPr>
        <p:spPr>
          <a:xfrm>
            <a:off x="1482600" y="3817480"/>
            <a:ext cx="2277642" cy="42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62" name="Google Shape;162;p41"/>
          <p:cNvSpPr txBox="1"/>
          <p:nvPr>
            <p:ph idx="6" type="body"/>
          </p:nvPr>
        </p:nvSpPr>
        <p:spPr>
          <a:xfrm>
            <a:off x="1482601" y="4244504"/>
            <a:ext cx="2277640" cy="1180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262E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E262E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grpSp>
        <p:nvGrpSpPr>
          <p:cNvPr id="163" name="Google Shape;163;p41"/>
          <p:cNvGrpSpPr/>
          <p:nvPr/>
        </p:nvGrpSpPr>
        <p:grpSpPr>
          <a:xfrm>
            <a:off x="331891" y="6317836"/>
            <a:ext cx="1727959" cy="284168"/>
            <a:chOff x="369215" y="6317836"/>
            <a:chExt cx="1727959" cy="284168"/>
          </a:xfrm>
        </p:grpSpPr>
        <p:sp>
          <p:nvSpPr>
            <p:cNvPr id="164" name="Google Shape;164;p41"/>
            <p:cNvSpPr txBox="1"/>
            <p:nvPr/>
          </p:nvSpPr>
          <p:spPr>
            <a:xfrm>
              <a:off x="676592" y="6334485"/>
              <a:ext cx="1420582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00"/>
                <a:buFont typeface="Lato Light"/>
                <a:buNone/>
              </a:pPr>
              <a:r>
                <a:rPr b="0" i="0" lang="en-US" sz="800" u="none" cap="none" strike="noStrik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rPr>
                <a:t>Mevo Creative Presentation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5" name="Google Shape;165;p4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69215" y="6317836"/>
              <a:ext cx="316708" cy="28416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>
  <p:cSld name="5_Title Slide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2"/>
          <p:cNvSpPr txBox="1"/>
          <p:nvPr>
            <p:ph idx="1" type="body"/>
          </p:nvPr>
        </p:nvSpPr>
        <p:spPr>
          <a:xfrm>
            <a:off x="378983" y="438596"/>
            <a:ext cx="11434034" cy="30581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68" name="Google Shape;168;p42"/>
          <p:cNvSpPr txBox="1"/>
          <p:nvPr>
            <p:ph idx="2" type="body"/>
          </p:nvPr>
        </p:nvSpPr>
        <p:spPr>
          <a:xfrm>
            <a:off x="400844" y="800104"/>
            <a:ext cx="11390313" cy="241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69" name="Google Shape;169;p42"/>
          <p:cNvSpPr/>
          <p:nvPr>
            <p:ph idx="3" type="pic"/>
          </p:nvPr>
        </p:nvSpPr>
        <p:spPr>
          <a:xfrm>
            <a:off x="6639849" y="1670199"/>
            <a:ext cx="1440000" cy="14400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70" name="Google Shape;170;p42"/>
          <p:cNvSpPr/>
          <p:nvPr>
            <p:ph idx="4" type="pic"/>
          </p:nvPr>
        </p:nvSpPr>
        <p:spPr>
          <a:xfrm>
            <a:off x="9232042" y="1670199"/>
            <a:ext cx="1440000" cy="14400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71" name="Google Shape;171;p42"/>
          <p:cNvSpPr/>
          <p:nvPr>
            <p:ph idx="5" type="pic"/>
          </p:nvPr>
        </p:nvSpPr>
        <p:spPr>
          <a:xfrm>
            <a:off x="4047657" y="1670199"/>
            <a:ext cx="1440000" cy="14400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72" name="Google Shape;172;p42"/>
          <p:cNvSpPr txBox="1"/>
          <p:nvPr>
            <p:ph idx="6" type="body"/>
          </p:nvPr>
        </p:nvSpPr>
        <p:spPr>
          <a:xfrm>
            <a:off x="3858264" y="3250768"/>
            <a:ext cx="1818787" cy="286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73" name="Google Shape;173;p42"/>
          <p:cNvSpPr txBox="1"/>
          <p:nvPr>
            <p:ph idx="7" type="body"/>
          </p:nvPr>
        </p:nvSpPr>
        <p:spPr>
          <a:xfrm>
            <a:off x="3858264" y="3541153"/>
            <a:ext cx="1818787" cy="42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74" name="Google Shape;174;p42"/>
          <p:cNvSpPr txBox="1"/>
          <p:nvPr>
            <p:ph idx="8" type="body"/>
          </p:nvPr>
        </p:nvSpPr>
        <p:spPr>
          <a:xfrm>
            <a:off x="6450456" y="3250768"/>
            <a:ext cx="1818787" cy="286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75" name="Google Shape;175;p42"/>
          <p:cNvSpPr txBox="1"/>
          <p:nvPr>
            <p:ph idx="9" type="body"/>
          </p:nvPr>
        </p:nvSpPr>
        <p:spPr>
          <a:xfrm>
            <a:off x="6450456" y="3541153"/>
            <a:ext cx="1818787" cy="42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76" name="Google Shape;176;p42"/>
          <p:cNvSpPr txBox="1"/>
          <p:nvPr>
            <p:ph idx="13" type="body"/>
          </p:nvPr>
        </p:nvSpPr>
        <p:spPr>
          <a:xfrm>
            <a:off x="9042648" y="3250768"/>
            <a:ext cx="1818787" cy="286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77" name="Google Shape;177;p42"/>
          <p:cNvSpPr txBox="1"/>
          <p:nvPr>
            <p:ph idx="14" type="body"/>
          </p:nvPr>
        </p:nvSpPr>
        <p:spPr>
          <a:xfrm>
            <a:off x="9042648" y="3541153"/>
            <a:ext cx="1818787" cy="42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78" name="Google Shape;178;p42"/>
          <p:cNvSpPr/>
          <p:nvPr>
            <p:ph idx="15" type="pic"/>
          </p:nvPr>
        </p:nvSpPr>
        <p:spPr>
          <a:xfrm>
            <a:off x="1523022" y="1670199"/>
            <a:ext cx="1440000" cy="14400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79" name="Google Shape;179;p42"/>
          <p:cNvSpPr txBox="1"/>
          <p:nvPr>
            <p:ph idx="16" type="body"/>
          </p:nvPr>
        </p:nvSpPr>
        <p:spPr>
          <a:xfrm>
            <a:off x="1333629" y="3250768"/>
            <a:ext cx="1818787" cy="286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80" name="Google Shape;180;p42"/>
          <p:cNvSpPr txBox="1"/>
          <p:nvPr>
            <p:ph idx="17" type="body"/>
          </p:nvPr>
        </p:nvSpPr>
        <p:spPr>
          <a:xfrm>
            <a:off x="1333629" y="3541153"/>
            <a:ext cx="1818787" cy="42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grpSp>
        <p:nvGrpSpPr>
          <p:cNvPr id="181" name="Google Shape;181;p42"/>
          <p:cNvGrpSpPr/>
          <p:nvPr/>
        </p:nvGrpSpPr>
        <p:grpSpPr>
          <a:xfrm>
            <a:off x="331891" y="6317836"/>
            <a:ext cx="1727959" cy="284168"/>
            <a:chOff x="369215" y="6317836"/>
            <a:chExt cx="1727959" cy="284168"/>
          </a:xfrm>
        </p:grpSpPr>
        <p:sp>
          <p:nvSpPr>
            <p:cNvPr id="182" name="Google Shape;182;p42"/>
            <p:cNvSpPr txBox="1"/>
            <p:nvPr/>
          </p:nvSpPr>
          <p:spPr>
            <a:xfrm>
              <a:off x="676592" y="6334485"/>
              <a:ext cx="1420582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00"/>
                <a:buFont typeface="Lato Light"/>
                <a:buNone/>
              </a:pPr>
              <a:r>
                <a:rPr b="0" i="0" lang="en-US" sz="800" u="none" cap="none" strike="noStrik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rPr>
                <a:t>Mevo Creative Presentation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3" name="Google Shape;183;p4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69215" y="6317836"/>
              <a:ext cx="316708" cy="28416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>
  <p:cSld name="6_Title Slide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3"/>
          <p:cNvSpPr txBox="1"/>
          <p:nvPr>
            <p:ph idx="1" type="body"/>
          </p:nvPr>
        </p:nvSpPr>
        <p:spPr>
          <a:xfrm>
            <a:off x="378983" y="438596"/>
            <a:ext cx="11434034" cy="30581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86" name="Google Shape;186;p43"/>
          <p:cNvSpPr txBox="1"/>
          <p:nvPr>
            <p:ph idx="2" type="body"/>
          </p:nvPr>
        </p:nvSpPr>
        <p:spPr>
          <a:xfrm>
            <a:off x="400844" y="800104"/>
            <a:ext cx="11390313" cy="241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87" name="Google Shape;187;p43"/>
          <p:cNvSpPr/>
          <p:nvPr>
            <p:ph idx="3" type="pic"/>
          </p:nvPr>
        </p:nvSpPr>
        <p:spPr>
          <a:xfrm>
            <a:off x="1621491" y="1487808"/>
            <a:ext cx="1167148" cy="1167148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88" name="Google Shape;188;p43"/>
          <p:cNvSpPr txBox="1"/>
          <p:nvPr>
            <p:ph idx="4" type="body"/>
          </p:nvPr>
        </p:nvSpPr>
        <p:spPr>
          <a:xfrm>
            <a:off x="1154591" y="2823842"/>
            <a:ext cx="2100948" cy="287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89" name="Google Shape;189;p43"/>
          <p:cNvSpPr txBox="1"/>
          <p:nvPr>
            <p:ph idx="5" type="body"/>
          </p:nvPr>
        </p:nvSpPr>
        <p:spPr>
          <a:xfrm>
            <a:off x="1154589" y="3134883"/>
            <a:ext cx="2100952" cy="5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90" name="Google Shape;190;p43"/>
          <p:cNvSpPr/>
          <p:nvPr>
            <p:ph idx="6" type="pic"/>
          </p:nvPr>
        </p:nvSpPr>
        <p:spPr>
          <a:xfrm>
            <a:off x="4209946" y="1487808"/>
            <a:ext cx="1167148" cy="1167148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91" name="Google Shape;191;p43"/>
          <p:cNvSpPr txBox="1"/>
          <p:nvPr>
            <p:ph idx="7" type="body"/>
          </p:nvPr>
        </p:nvSpPr>
        <p:spPr>
          <a:xfrm>
            <a:off x="3743046" y="2823842"/>
            <a:ext cx="2100948" cy="287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92" name="Google Shape;192;p43"/>
          <p:cNvSpPr txBox="1"/>
          <p:nvPr>
            <p:ph idx="8" type="body"/>
          </p:nvPr>
        </p:nvSpPr>
        <p:spPr>
          <a:xfrm>
            <a:off x="3743044" y="3134883"/>
            <a:ext cx="2100952" cy="5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93" name="Google Shape;193;p43"/>
          <p:cNvSpPr/>
          <p:nvPr>
            <p:ph idx="9" type="pic"/>
          </p:nvPr>
        </p:nvSpPr>
        <p:spPr>
          <a:xfrm>
            <a:off x="6798401" y="1487808"/>
            <a:ext cx="1167148" cy="1167148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94" name="Google Shape;194;p43"/>
          <p:cNvSpPr txBox="1"/>
          <p:nvPr>
            <p:ph idx="13" type="body"/>
          </p:nvPr>
        </p:nvSpPr>
        <p:spPr>
          <a:xfrm>
            <a:off x="6331501" y="2823842"/>
            <a:ext cx="2100948" cy="287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95" name="Google Shape;195;p43"/>
          <p:cNvSpPr txBox="1"/>
          <p:nvPr>
            <p:ph idx="14" type="body"/>
          </p:nvPr>
        </p:nvSpPr>
        <p:spPr>
          <a:xfrm>
            <a:off x="6331499" y="3134883"/>
            <a:ext cx="2100952" cy="5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96" name="Google Shape;196;p43"/>
          <p:cNvSpPr/>
          <p:nvPr>
            <p:ph idx="15" type="pic"/>
          </p:nvPr>
        </p:nvSpPr>
        <p:spPr>
          <a:xfrm>
            <a:off x="9386856" y="1487808"/>
            <a:ext cx="1167148" cy="1167148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97" name="Google Shape;197;p43"/>
          <p:cNvSpPr txBox="1"/>
          <p:nvPr>
            <p:ph idx="16" type="body"/>
          </p:nvPr>
        </p:nvSpPr>
        <p:spPr>
          <a:xfrm>
            <a:off x="8919956" y="2823842"/>
            <a:ext cx="2100948" cy="287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98" name="Google Shape;198;p43"/>
          <p:cNvSpPr txBox="1"/>
          <p:nvPr>
            <p:ph idx="17" type="body"/>
          </p:nvPr>
        </p:nvSpPr>
        <p:spPr>
          <a:xfrm>
            <a:off x="8919954" y="3134883"/>
            <a:ext cx="2100952" cy="5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99" name="Google Shape;199;p43"/>
          <p:cNvSpPr/>
          <p:nvPr>
            <p:ph idx="18" type="pic"/>
          </p:nvPr>
        </p:nvSpPr>
        <p:spPr>
          <a:xfrm>
            <a:off x="1621491" y="3891894"/>
            <a:ext cx="1167148" cy="1167148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00" name="Google Shape;200;p43"/>
          <p:cNvSpPr txBox="1"/>
          <p:nvPr>
            <p:ph idx="19" type="body"/>
          </p:nvPr>
        </p:nvSpPr>
        <p:spPr>
          <a:xfrm>
            <a:off x="1154591" y="5227928"/>
            <a:ext cx="2100948" cy="287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01" name="Google Shape;201;p43"/>
          <p:cNvSpPr txBox="1"/>
          <p:nvPr>
            <p:ph idx="20" type="body"/>
          </p:nvPr>
        </p:nvSpPr>
        <p:spPr>
          <a:xfrm>
            <a:off x="1154589" y="5538969"/>
            <a:ext cx="2100952" cy="5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02" name="Google Shape;202;p43"/>
          <p:cNvSpPr/>
          <p:nvPr>
            <p:ph idx="21" type="pic"/>
          </p:nvPr>
        </p:nvSpPr>
        <p:spPr>
          <a:xfrm>
            <a:off x="4209946" y="3891894"/>
            <a:ext cx="1167148" cy="1167148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03" name="Google Shape;203;p43"/>
          <p:cNvSpPr txBox="1"/>
          <p:nvPr>
            <p:ph idx="22" type="body"/>
          </p:nvPr>
        </p:nvSpPr>
        <p:spPr>
          <a:xfrm>
            <a:off x="3743046" y="5227928"/>
            <a:ext cx="2100948" cy="287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04" name="Google Shape;204;p43"/>
          <p:cNvSpPr txBox="1"/>
          <p:nvPr>
            <p:ph idx="23" type="body"/>
          </p:nvPr>
        </p:nvSpPr>
        <p:spPr>
          <a:xfrm>
            <a:off x="3743044" y="5538969"/>
            <a:ext cx="2100952" cy="5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05" name="Google Shape;205;p43"/>
          <p:cNvSpPr/>
          <p:nvPr>
            <p:ph idx="24" type="pic"/>
          </p:nvPr>
        </p:nvSpPr>
        <p:spPr>
          <a:xfrm>
            <a:off x="6798401" y="3891894"/>
            <a:ext cx="1167148" cy="1167148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06" name="Google Shape;206;p43"/>
          <p:cNvSpPr txBox="1"/>
          <p:nvPr>
            <p:ph idx="25" type="body"/>
          </p:nvPr>
        </p:nvSpPr>
        <p:spPr>
          <a:xfrm>
            <a:off x="6331501" y="5227928"/>
            <a:ext cx="2100948" cy="287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07" name="Google Shape;207;p43"/>
          <p:cNvSpPr txBox="1"/>
          <p:nvPr>
            <p:ph idx="26" type="body"/>
          </p:nvPr>
        </p:nvSpPr>
        <p:spPr>
          <a:xfrm>
            <a:off x="6331499" y="5538969"/>
            <a:ext cx="2100952" cy="5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08" name="Google Shape;208;p43"/>
          <p:cNvSpPr/>
          <p:nvPr>
            <p:ph idx="27" type="pic"/>
          </p:nvPr>
        </p:nvSpPr>
        <p:spPr>
          <a:xfrm>
            <a:off x="9386856" y="3891894"/>
            <a:ext cx="1167148" cy="1167148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09" name="Google Shape;209;p43"/>
          <p:cNvSpPr txBox="1"/>
          <p:nvPr>
            <p:ph idx="28" type="body"/>
          </p:nvPr>
        </p:nvSpPr>
        <p:spPr>
          <a:xfrm>
            <a:off x="8919956" y="5227928"/>
            <a:ext cx="2100948" cy="287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10" name="Google Shape;210;p43"/>
          <p:cNvSpPr txBox="1"/>
          <p:nvPr>
            <p:ph idx="29" type="body"/>
          </p:nvPr>
        </p:nvSpPr>
        <p:spPr>
          <a:xfrm>
            <a:off x="8919954" y="5538969"/>
            <a:ext cx="2100952" cy="5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4"/>
          <p:cNvSpPr txBox="1"/>
          <p:nvPr>
            <p:ph idx="1" type="body"/>
          </p:nvPr>
        </p:nvSpPr>
        <p:spPr>
          <a:xfrm>
            <a:off x="378983" y="438596"/>
            <a:ext cx="11434034" cy="30581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13" name="Google Shape;213;p44"/>
          <p:cNvSpPr txBox="1"/>
          <p:nvPr>
            <p:ph idx="2" type="body"/>
          </p:nvPr>
        </p:nvSpPr>
        <p:spPr>
          <a:xfrm>
            <a:off x="400844" y="800104"/>
            <a:ext cx="11390313" cy="241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5"/>
          <p:cNvSpPr/>
          <p:nvPr/>
        </p:nvSpPr>
        <p:spPr>
          <a:xfrm>
            <a:off x="11446804" y="0"/>
            <a:ext cx="457200" cy="5486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216" name="Google Shape;216;p45"/>
          <p:cNvGrpSpPr/>
          <p:nvPr/>
        </p:nvGrpSpPr>
        <p:grpSpPr>
          <a:xfrm>
            <a:off x="320589" y="6266622"/>
            <a:ext cx="1875141" cy="295553"/>
            <a:chOff x="334657" y="6210350"/>
            <a:chExt cx="1875141" cy="295553"/>
          </a:xfrm>
        </p:grpSpPr>
        <p:pic>
          <p:nvPicPr>
            <p:cNvPr id="217" name="Google Shape;217;p4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34657" y="6230038"/>
              <a:ext cx="207338" cy="2758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45"/>
            <p:cNvSpPr txBox="1"/>
            <p:nvPr/>
          </p:nvSpPr>
          <p:spPr>
            <a:xfrm>
              <a:off x="527927" y="6210350"/>
              <a:ext cx="1681871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F49"/>
                </a:buClr>
                <a:buSzPts val="900"/>
                <a:buFont typeface="Lato Light"/>
                <a:buNone/>
              </a:pPr>
              <a:r>
                <a:rPr b="0" i="0" lang="en-US" sz="900" u="none" cap="none" strike="noStrike">
                  <a:solidFill>
                    <a:srgbClr val="363F49"/>
                  </a:solidFill>
                  <a:latin typeface="Lato Light"/>
                  <a:ea typeface="Lato Light"/>
                  <a:cs typeface="Lato Light"/>
                  <a:sym typeface="Lato Light"/>
                </a:rPr>
                <a:t>Pixel Powerpoint Presentation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" name="Google Shape;219;p45"/>
          <p:cNvSpPr txBox="1"/>
          <p:nvPr>
            <p:ph idx="12" type="sldNum"/>
          </p:nvPr>
        </p:nvSpPr>
        <p:spPr>
          <a:xfrm>
            <a:off x="11515931" y="239442"/>
            <a:ext cx="318947" cy="337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3_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idx="1" type="body"/>
          </p:nvPr>
        </p:nvSpPr>
        <p:spPr>
          <a:xfrm>
            <a:off x="2835731" y="3201831"/>
            <a:ext cx="6520540" cy="2194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9" name="Google Shape;19;p21"/>
          <p:cNvSpPr txBox="1"/>
          <p:nvPr>
            <p:ph idx="2" type="body"/>
          </p:nvPr>
        </p:nvSpPr>
        <p:spPr>
          <a:xfrm>
            <a:off x="3668486" y="2709809"/>
            <a:ext cx="4855030" cy="314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0" name="Google Shape;20;p21"/>
          <p:cNvSpPr txBox="1"/>
          <p:nvPr>
            <p:ph idx="3" type="body"/>
          </p:nvPr>
        </p:nvSpPr>
        <p:spPr>
          <a:xfrm>
            <a:off x="3668486" y="2325557"/>
            <a:ext cx="4855030" cy="314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Title Slide">
  <p:cSld name="23_Title Slide 2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9"/>
          <p:cNvSpPr txBox="1"/>
          <p:nvPr>
            <p:ph idx="1" type="body"/>
          </p:nvPr>
        </p:nvSpPr>
        <p:spPr>
          <a:xfrm>
            <a:off x="2835731" y="3201831"/>
            <a:ext cx="6520540" cy="2194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9"/>
          <p:cNvSpPr txBox="1"/>
          <p:nvPr>
            <p:ph idx="2" type="body"/>
          </p:nvPr>
        </p:nvSpPr>
        <p:spPr>
          <a:xfrm>
            <a:off x="3668486" y="2709809"/>
            <a:ext cx="4855030" cy="314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49"/>
          <p:cNvSpPr txBox="1"/>
          <p:nvPr>
            <p:ph idx="3" type="body"/>
          </p:nvPr>
        </p:nvSpPr>
        <p:spPr>
          <a:xfrm>
            <a:off x="3668486" y="2325557"/>
            <a:ext cx="4855030" cy="314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63F4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8" name="Google Shape;2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9" name="Google Shape;2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23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Title Slide">
  <p:cSld name="19_Title Sli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/>
          <p:nvPr>
            <p:ph idx="1" type="body"/>
          </p:nvPr>
        </p:nvSpPr>
        <p:spPr>
          <a:xfrm>
            <a:off x="378983" y="438596"/>
            <a:ext cx="11434034" cy="30581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36" name="Google Shape;36;p25"/>
          <p:cNvSpPr txBox="1"/>
          <p:nvPr>
            <p:ph idx="2" type="body"/>
          </p:nvPr>
        </p:nvSpPr>
        <p:spPr>
          <a:xfrm>
            <a:off x="400844" y="800104"/>
            <a:ext cx="11390313" cy="241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grpSp>
        <p:nvGrpSpPr>
          <p:cNvPr id="37" name="Google Shape;37;p25"/>
          <p:cNvGrpSpPr/>
          <p:nvPr/>
        </p:nvGrpSpPr>
        <p:grpSpPr>
          <a:xfrm>
            <a:off x="331891" y="6317836"/>
            <a:ext cx="1727959" cy="284168"/>
            <a:chOff x="369215" y="6317836"/>
            <a:chExt cx="1727959" cy="284168"/>
          </a:xfrm>
        </p:grpSpPr>
        <p:sp>
          <p:nvSpPr>
            <p:cNvPr id="38" name="Google Shape;38;p25"/>
            <p:cNvSpPr txBox="1"/>
            <p:nvPr/>
          </p:nvSpPr>
          <p:spPr>
            <a:xfrm>
              <a:off x="676592" y="6334485"/>
              <a:ext cx="1420582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00"/>
                <a:buFont typeface="Lato Light"/>
                <a:buNone/>
              </a:pPr>
              <a:r>
                <a:rPr b="0" i="0" lang="en-US" sz="800" u="none" cap="none" strike="noStrik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rPr>
                <a:t>Mevo Creative Presentation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" name="Google Shape;39;p2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69215" y="6317836"/>
              <a:ext cx="316708" cy="2841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" name="Google Shape;40;p25"/>
          <p:cNvSpPr/>
          <p:nvPr>
            <p:ph idx="3" type="pic"/>
          </p:nvPr>
        </p:nvSpPr>
        <p:spPr>
          <a:xfrm>
            <a:off x="1412875" y="2202287"/>
            <a:ext cx="2128815" cy="2835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41" name="Google Shape;41;p25"/>
          <p:cNvSpPr/>
          <p:nvPr>
            <p:ph idx="4" type="pic"/>
          </p:nvPr>
        </p:nvSpPr>
        <p:spPr>
          <a:xfrm>
            <a:off x="3898301" y="3108066"/>
            <a:ext cx="1057275" cy="1878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Title Slide">
  <p:cSld name="20_Title Slid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/>
          <p:nvPr>
            <p:ph idx="1" type="body"/>
          </p:nvPr>
        </p:nvSpPr>
        <p:spPr>
          <a:xfrm>
            <a:off x="378983" y="438596"/>
            <a:ext cx="11434034" cy="30581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44" name="Google Shape;44;p26"/>
          <p:cNvSpPr txBox="1"/>
          <p:nvPr>
            <p:ph idx="2" type="body"/>
          </p:nvPr>
        </p:nvSpPr>
        <p:spPr>
          <a:xfrm>
            <a:off x="400844" y="800104"/>
            <a:ext cx="11390313" cy="241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grpSp>
        <p:nvGrpSpPr>
          <p:cNvPr id="45" name="Google Shape;45;p26"/>
          <p:cNvGrpSpPr/>
          <p:nvPr/>
        </p:nvGrpSpPr>
        <p:grpSpPr>
          <a:xfrm>
            <a:off x="331891" y="6317836"/>
            <a:ext cx="1727959" cy="284168"/>
            <a:chOff x="369215" y="6317836"/>
            <a:chExt cx="1727959" cy="284168"/>
          </a:xfrm>
        </p:grpSpPr>
        <p:sp>
          <p:nvSpPr>
            <p:cNvPr id="46" name="Google Shape;46;p26"/>
            <p:cNvSpPr txBox="1"/>
            <p:nvPr/>
          </p:nvSpPr>
          <p:spPr>
            <a:xfrm>
              <a:off x="676592" y="6334485"/>
              <a:ext cx="1420582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00"/>
                <a:buFont typeface="Lato Light"/>
                <a:buNone/>
              </a:pPr>
              <a:r>
                <a:rPr b="0" i="0" lang="en-US" sz="800" u="none" cap="none" strike="noStrik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rPr>
                <a:t>Mevo Creative Presentation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7" name="Google Shape;47;p2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69215" y="6317836"/>
              <a:ext cx="316708" cy="2841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26"/>
          <p:cNvSpPr/>
          <p:nvPr>
            <p:ph idx="3" type="pic"/>
          </p:nvPr>
        </p:nvSpPr>
        <p:spPr>
          <a:xfrm>
            <a:off x="1541350" y="2291534"/>
            <a:ext cx="1405849" cy="2498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Slide">
  <p:cSld name="21_Title Slid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idx="1" type="body"/>
          </p:nvPr>
        </p:nvSpPr>
        <p:spPr>
          <a:xfrm>
            <a:off x="378983" y="438596"/>
            <a:ext cx="11434034" cy="30581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3F4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363F4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51" name="Google Shape;51;p27"/>
          <p:cNvSpPr txBox="1"/>
          <p:nvPr>
            <p:ph idx="2" type="body"/>
          </p:nvPr>
        </p:nvSpPr>
        <p:spPr>
          <a:xfrm>
            <a:off x="400844" y="800104"/>
            <a:ext cx="11390313" cy="241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grpSp>
        <p:nvGrpSpPr>
          <p:cNvPr id="52" name="Google Shape;52;p27"/>
          <p:cNvGrpSpPr/>
          <p:nvPr/>
        </p:nvGrpSpPr>
        <p:grpSpPr>
          <a:xfrm>
            <a:off x="331891" y="6317836"/>
            <a:ext cx="1727959" cy="284168"/>
            <a:chOff x="369215" y="6317836"/>
            <a:chExt cx="1727959" cy="284168"/>
          </a:xfrm>
        </p:grpSpPr>
        <p:sp>
          <p:nvSpPr>
            <p:cNvPr id="53" name="Google Shape;53;p27"/>
            <p:cNvSpPr txBox="1"/>
            <p:nvPr/>
          </p:nvSpPr>
          <p:spPr>
            <a:xfrm>
              <a:off x="676592" y="6334485"/>
              <a:ext cx="1420582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00"/>
                <a:buFont typeface="Lato Light"/>
                <a:buNone/>
              </a:pPr>
              <a:r>
                <a:rPr b="0" i="0" lang="en-US" sz="800" u="none" cap="none" strike="noStrik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rPr>
                <a:t>Mevo Creative Presentation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4" name="Google Shape;54;p2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69215" y="6317836"/>
              <a:ext cx="316708" cy="28416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5" name="Google Shape;5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0984" y="1729820"/>
            <a:ext cx="1857604" cy="390023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7"/>
          <p:cNvSpPr/>
          <p:nvPr>
            <p:ph idx="3" type="pic"/>
          </p:nvPr>
        </p:nvSpPr>
        <p:spPr>
          <a:xfrm>
            <a:off x="5430030" y="2305955"/>
            <a:ext cx="1557526" cy="276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sta@socialimpactcommons.org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chart" Target="../charts/chart1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thaddeus@socialimpactcommons.org" TargetMode="External"/><Relationship Id="rId4" Type="http://schemas.openxmlformats.org/officeDocument/2006/relationships/hyperlink" Target="mailto:asta@socialimpactcommons.org" TargetMode="External"/><Relationship Id="rId5" Type="http://schemas.openxmlformats.org/officeDocument/2006/relationships/hyperlink" Target="http://socialimpactcommons.org/" TargetMode="External"/><Relationship Id="rId6" Type="http://schemas.openxmlformats.org/officeDocument/2006/relationships/image" Target="../media/image4.jpg"/><Relationship Id="rId7" Type="http://schemas.openxmlformats.org/officeDocument/2006/relationships/image" Target="../media/image9.jpg"/><Relationship Id="rId8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"/>
          <p:cNvSpPr txBox="1"/>
          <p:nvPr/>
        </p:nvSpPr>
        <p:spPr>
          <a:xfrm>
            <a:off x="821793" y="966952"/>
            <a:ext cx="10062871" cy="5270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ato"/>
              <a:buNone/>
            </a:pPr>
            <a:r>
              <a:t/>
            </a:r>
            <a:endParaRPr b="1" i="0" sz="3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ato"/>
              <a:buNone/>
            </a:pPr>
            <a:r>
              <a:t/>
            </a:r>
            <a:endParaRPr b="1" i="0" sz="3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00AEB8"/>
                </a:solidFill>
                <a:latin typeface="Arial"/>
                <a:ea typeface="Arial"/>
                <a:cs typeface="Arial"/>
                <a:sym typeface="Arial"/>
              </a:rPr>
              <a:t>Collective Capacity Building:</a:t>
            </a:r>
            <a:endParaRPr b="1" i="0" sz="4000" u="none" cap="none" strike="noStrike">
              <a:solidFill>
                <a:srgbClr val="00AEB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AEB8"/>
                </a:solidFill>
                <a:latin typeface="Arial"/>
                <a:ea typeface="Arial"/>
                <a:cs typeface="Arial"/>
                <a:sym typeface="Arial"/>
              </a:rPr>
              <a:t>Business Models for Shared Resources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Asta Petkeviciute, Chief Financial Steward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asta@socialimpactcommons.org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Lato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0406" y="613894"/>
            <a:ext cx="4284527" cy="122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5356958"/>
            <a:ext cx="1776549" cy="150104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"/>
          <p:cNvSpPr txBox="1"/>
          <p:nvPr/>
        </p:nvSpPr>
        <p:spPr>
          <a:xfrm>
            <a:off x="2403794" y="4456633"/>
            <a:ext cx="328973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work is licensed under a Creative Commons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Attribution-NonCommercial-ShareAlike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4.0 International Public License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means you can adapt this work and share it’s contents freely for non-commercial purposes, provided you credit Social Impact Commons.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9934" y="4540053"/>
            <a:ext cx="1336623" cy="474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7"/>
          <p:cNvSpPr/>
          <p:nvPr/>
        </p:nvSpPr>
        <p:spPr>
          <a:xfrm>
            <a:off x="3101145" y="142195"/>
            <a:ext cx="82169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Five things to avoid.</a:t>
            </a:r>
            <a:endParaRPr b="0" i="0" sz="2800" u="none" cap="none" strike="noStrike">
              <a:solidFill>
                <a:srgbClr val="A6A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2" name="Google Shape;312;p47"/>
          <p:cNvCxnSpPr/>
          <p:nvPr/>
        </p:nvCxnSpPr>
        <p:spPr>
          <a:xfrm>
            <a:off x="6034845" y="671610"/>
            <a:ext cx="5283200" cy="12703"/>
          </a:xfrm>
          <a:prstGeom prst="straightConnector1">
            <a:avLst/>
          </a:prstGeom>
          <a:noFill/>
          <a:ln cap="flat" cmpd="sng" w="952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3" name="Google Shape;31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5356958"/>
            <a:ext cx="1776549" cy="1501042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7"/>
          <p:cNvSpPr txBox="1"/>
          <p:nvPr/>
        </p:nvSpPr>
        <p:spPr>
          <a:xfrm>
            <a:off x="589280" y="798630"/>
            <a:ext cx="11165839" cy="44682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❑"/>
            </a:pP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mission is to support everyone, forever and for as little as possible. </a:t>
            </a:r>
            <a:r>
              <a:rPr b="0" i="1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Know your market. 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Focus on the communities that have your trust and whom you could serve the best, and know your costs!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❑"/>
            </a:pP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Death by a thousand revenue streams. 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Focus on one or two key revenue </a:t>
            </a:r>
            <a:r>
              <a:rPr b="0" i="1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streams 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but seek </a:t>
            </a:r>
            <a:r>
              <a:rPr b="0" i="1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diversity and renewability 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your </a:t>
            </a:r>
            <a:r>
              <a:rPr b="0" i="1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❑"/>
            </a:pP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Pressure to scale in the name of “capacity building”. 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Bigger is not always better. Think about your right size. What is </a:t>
            </a:r>
            <a:r>
              <a:rPr b="0" i="1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enough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❑"/>
            </a:pP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Thinking you operate in an established market. 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There are more than 800K nonprofits operating under $500K/year, and less than 400 self-identified fiscal sponsors.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❑"/>
            </a:pP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Being like the other person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Share lessons and ideas from/with your peers, but your solution will have its own contours and attributes. </a:t>
            </a:r>
            <a:endParaRPr b="1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"/>
          <p:cNvSpPr/>
          <p:nvPr/>
        </p:nvSpPr>
        <p:spPr>
          <a:xfrm>
            <a:off x="1097280" y="340604"/>
            <a:ext cx="10511595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tools do you use to manage, track and analyze your FS portfolio? </a:t>
            </a:r>
            <a:endParaRPr b="0" i="0" sz="2800" u="none" cap="none" strike="noStrike">
              <a:solidFill>
                <a:srgbClr val="A6A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1" name="Google Shape;321;p10"/>
          <p:cNvCxnSpPr/>
          <p:nvPr/>
        </p:nvCxnSpPr>
        <p:spPr>
          <a:xfrm>
            <a:off x="6172513" y="943491"/>
            <a:ext cx="5283200" cy="12703"/>
          </a:xfrm>
          <a:prstGeom prst="straightConnector1">
            <a:avLst/>
          </a:prstGeom>
          <a:noFill/>
          <a:ln cap="flat" cmpd="sng" w="952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2" name="Google Shape;322;p10"/>
          <p:cNvSpPr txBox="1"/>
          <p:nvPr/>
        </p:nvSpPr>
        <p:spPr>
          <a:xfrm>
            <a:off x="972342" y="1847643"/>
            <a:ext cx="10613075" cy="397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1" i="0" lang="en-US" sz="2400" u="none" cap="none" strike="noStrike">
                <a:solidFill>
                  <a:schemeClr val="accent5"/>
                </a:solidFill>
                <a:latin typeface="Lato Light"/>
                <a:ea typeface="Lato Light"/>
                <a:cs typeface="Lato Light"/>
                <a:sym typeface="Lato Light"/>
              </a:rPr>
              <a:t>Portfolio day-to-day management tool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accent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1" i="0" lang="en-US" sz="2400" u="none" cap="none" strike="noStrike">
                <a:solidFill>
                  <a:schemeClr val="accent5"/>
                </a:solidFill>
                <a:latin typeface="Lato Light"/>
                <a:ea typeface="Lato Light"/>
                <a:cs typeface="Lato Light"/>
                <a:sym typeface="Lato Light"/>
              </a:rPr>
              <a:t>Portfolio analysis and projection tool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accent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1" i="0" lang="en-US" sz="2400" u="none" cap="none" strike="noStrike">
                <a:solidFill>
                  <a:schemeClr val="accent5"/>
                </a:solidFill>
                <a:latin typeface="Lato Light"/>
                <a:ea typeface="Lato Light"/>
                <a:cs typeface="Lato Light"/>
                <a:sym typeface="Lato Light"/>
              </a:rPr>
              <a:t>Organizational budget and ongoing financial reporting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accent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1" i="0" lang="en-US" sz="2400" u="none" cap="none" strike="noStrike">
                <a:solidFill>
                  <a:schemeClr val="accent5"/>
                </a:solidFill>
                <a:latin typeface="Lato Light"/>
                <a:ea typeface="Lato Light"/>
                <a:cs typeface="Lato Light"/>
                <a:sym typeface="Lato Light"/>
              </a:rPr>
              <a:t>Financial analysis for similar nonprofits in the community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accent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1" i="0" lang="en-US" sz="2400" u="none" cap="none" strike="noStrike">
                <a:solidFill>
                  <a:schemeClr val="accent5"/>
                </a:solidFill>
                <a:latin typeface="Lato Light"/>
                <a:ea typeface="Lato Light"/>
                <a:cs typeface="Lato Light"/>
                <a:sym typeface="Lato Light"/>
              </a:rPr>
              <a:t>Other external reports for nonprofits at large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accent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 Light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5356958"/>
            <a:ext cx="1776549" cy="1501042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8"/>
          <p:cNvSpPr/>
          <p:nvPr/>
        </p:nvSpPr>
        <p:spPr>
          <a:xfrm>
            <a:off x="263323" y="1000658"/>
            <a:ext cx="5391807" cy="3200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Arts and culture organizations operating below $2M spend between 17% and 27% of their revenues on the same resources that a comprehensive fiscal sponsor can provide for between 9% and 12%: a “savings” of about 10%!*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If just 10% of PA arts organizations were fiscally sponsored, they could reallocate about $5.3M to direct programs and services!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8"/>
          <p:cNvSpPr/>
          <p:nvPr/>
        </p:nvSpPr>
        <p:spPr>
          <a:xfrm>
            <a:off x="3600241" y="240796"/>
            <a:ext cx="82169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do you know about the market?</a:t>
            </a:r>
            <a:endParaRPr b="1" i="0" sz="2800" u="none" cap="none" strike="noStrike">
              <a:solidFill>
                <a:srgbClr val="A6A6A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A6A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0" name="Google Shape;330;p48"/>
          <p:cNvCxnSpPr/>
          <p:nvPr/>
        </p:nvCxnSpPr>
        <p:spPr>
          <a:xfrm>
            <a:off x="6438453" y="752949"/>
            <a:ext cx="5283200" cy="12703"/>
          </a:xfrm>
          <a:prstGeom prst="straightConnector1">
            <a:avLst/>
          </a:prstGeom>
          <a:noFill/>
          <a:ln cap="flat" cmpd="sng" w="952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31" name="Google Shape;331;p48"/>
          <p:cNvGrpSpPr/>
          <p:nvPr/>
        </p:nvGrpSpPr>
        <p:grpSpPr>
          <a:xfrm>
            <a:off x="3921760" y="765652"/>
            <a:ext cx="7895381" cy="5843056"/>
            <a:chOff x="4551680" y="1634656"/>
            <a:chExt cx="6977385" cy="4974052"/>
          </a:xfrm>
        </p:grpSpPr>
        <p:sp>
          <p:nvSpPr>
            <p:cNvPr id="332" name="Google Shape;332;p48"/>
            <p:cNvSpPr txBox="1"/>
            <p:nvPr/>
          </p:nvSpPr>
          <p:spPr>
            <a:xfrm>
              <a:off x="4551680" y="6147084"/>
              <a:ext cx="6977385" cy="461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Source: (*) Research on 475 Pennsylvania cultural organizations with budgets less than $2M completed in 2019 by Social Impact Commons in partnership with Accenture and SMU Data Arts, publication forthcoming.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3" name="Google Shape;333;p48"/>
            <p:cNvCxnSpPr/>
            <p:nvPr/>
          </p:nvCxnSpPr>
          <p:spPr>
            <a:xfrm>
              <a:off x="7435521" y="2052496"/>
              <a:ext cx="546340" cy="1143212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34" name="Google Shape;334;p48"/>
            <p:cNvSpPr txBox="1"/>
            <p:nvPr/>
          </p:nvSpPr>
          <p:spPr>
            <a:xfrm>
              <a:off x="6180084" y="1634656"/>
              <a:ext cx="167352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FF000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The space between gray and orange = </a:t>
              </a:r>
              <a:r>
                <a:rPr b="1" i="0" lang="en-US" sz="1000" u="none" cap="none" strike="noStrike">
                  <a:solidFill>
                    <a:srgbClr val="FF000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overhead savings!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8"/>
            <p:cNvSpPr txBox="1"/>
            <p:nvPr/>
          </p:nvSpPr>
          <p:spPr>
            <a:xfrm>
              <a:off x="6104868" y="2074611"/>
              <a:ext cx="667170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en-US" sz="8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Budget Size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8"/>
            <p:cNvSpPr txBox="1"/>
            <p:nvPr/>
          </p:nvSpPr>
          <p:spPr>
            <a:xfrm>
              <a:off x="8757470" y="4981673"/>
              <a:ext cx="833883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en-US" sz="8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Budget Bracket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aphicFrame>
          <p:nvGraphicFramePr>
            <p:cNvPr id="337" name="Google Shape;337;p48"/>
            <p:cNvGraphicFramePr/>
            <p:nvPr/>
          </p:nvGraphicFramePr>
          <p:xfrm>
            <a:off x="6108554" y="1914740"/>
            <a:ext cx="5297832" cy="4053160"/>
          </p:xfrm>
          <a:graphic>
            <a:graphicData uri="http://schemas.openxmlformats.org/drawingml/2006/chart">
              <c:chart r:id="rId4"/>
            </a:graphicData>
          </a:graphic>
        </p:graphicFrame>
        <p:sp>
          <p:nvSpPr>
            <p:cNvPr id="338" name="Google Shape;338;p48"/>
            <p:cNvSpPr txBox="1"/>
            <p:nvPr/>
          </p:nvSpPr>
          <p:spPr>
            <a:xfrm>
              <a:off x="10866704" y="1937949"/>
              <a:ext cx="66236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en-US" sz="8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G&amp;A as %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en-US" sz="8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of Revenue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8"/>
          <p:cNvSpPr txBox="1"/>
          <p:nvPr/>
        </p:nvSpPr>
        <p:spPr>
          <a:xfrm>
            <a:off x="1175034" y="788726"/>
            <a:ext cx="4291874" cy="5270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ato"/>
              <a:buNone/>
            </a:pPr>
            <a:r>
              <a:t/>
            </a:r>
            <a:endParaRPr b="1" i="0" sz="3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ato"/>
              <a:buNone/>
            </a:pPr>
            <a:r>
              <a:t/>
            </a:r>
            <a:endParaRPr b="1" i="0" sz="3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Thaddeus Squire, Chief Commons Steward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thaddeus@socialimpactcommons.org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215 760 1634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Asta Petkeviciute, Chief Financial Steward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asta@socialimpactcommons.org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617 448 9559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http://socialimpactcommons.org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8927" y="1212711"/>
            <a:ext cx="4284527" cy="1221437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8"/>
          <p:cNvSpPr txBox="1"/>
          <p:nvPr/>
        </p:nvSpPr>
        <p:spPr>
          <a:xfrm>
            <a:off x="6740191" y="788726"/>
            <a:ext cx="4291874" cy="5270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Generous support for the development and work of Social Impact Commons has been provided by: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40687" y="2136016"/>
            <a:ext cx="3770195" cy="1870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03317" y="4380154"/>
            <a:ext cx="3781161" cy="1679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"/>
          <p:cNvSpPr/>
          <p:nvPr/>
        </p:nvSpPr>
        <p:spPr>
          <a:xfrm>
            <a:off x="1776548" y="211079"/>
            <a:ext cx="9972027" cy="892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Latest Analysis of Nonprofit Sector: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Almost 70% of all nonprofits were negatively impacted by COVID</a:t>
            </a:r>
            <a:endParaRPr b="0" i="0" sz="2400" u="none" cap="none" strike="noStrike">
              <a:solidFill>
                <a:srgbClr val="A6A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5" name="Google Shape;235;p7"/>
          <p:cNvCxnSpPr/>
          <p:nvPr/>
        </p:nvCxnSpPr>
        <p:spPr>
          <a:xfrm>
            <a:off x="6465375" y="1109712"/>
            <a:ext cx="5283200" cy="12703"/>
          </a:xfrm>
          <a:prstGeom prst="straightConnector1">
            <a:avLst/>
          </a:prstGeom>
          <a:noFill/>
          <a:ln cap="flat" cmpd="sng" w="952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6" name="Google Shape;236;p7"/>
          <p:cNvSpPr txBox="1"/>
          <p:nvPr/>
        </p:nvSpPr>
        <p:spPr>
          <a:xfrm>
            <a:off x="4094480" y="6471484"/>
            <a:ext cx="10228580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https://cep.org/wp-content/uploads/2021/06/CEP_Persevering-through-Crisis_2021.pdf</a:t>
            </a:r>
            <a:endParaRPr b="0" i="0" sz="12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37" name="Google Shape;2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5356958"/>
            <a:ext cx="1776549" cy="1501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06240" y="1202661"/>
            <a:ext cx="7183084" cy="5157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/>
          <p:nvPr/>
        </p:nvSpPr>
        <p:spPr>
          <a:xfrm>
            <a:off x="616146" y="109557"/>
            <a:ext cx="11305150" cy="892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Latest Analysis of Nonprofit Sector: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Reduction – the most common strategy for survival</a:t>
            </a:r>
            <a:endParaRPr/>
          </a:p>
        </p:txBody>
      </p:sp>
      <p:cxnSp>
        <p:nvCxnSpPr>
          <p:cNvPr id="245" name="Google Shape;245;p12"/>
          <p:cNvCxnSpPr/>
          <p:nvPr/>
        </p:nvCxnSpPr>
        <p:spPr>
          <a:xfrm>
            <a:off x="6475535" y="983454"/>
            <a:ext cx="5283200" cy="12703"/>
          </a:xfrm>
          <a:prstGeom prst="straightConnector1">
            <a:avLst/>
          </a:prstGeom>
          <a:noFill/>
          <a:ln cap="flat" cmpd="sng" w="952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6" name="Google Shape;246;p12"/>
          <p:cNvSpPr txBox="1"/>
          <p:nvPr/>
        </p:nvSpPr>
        <p:spPr>
          <a:xfrm>
            <a:off x="4094480" y="6471484"/>
            <a:ext cx="10228580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https://cep.org/wp-content/uploads/2021/06/CEP_Persevering-through-Crisis_2021.pdf</a:t>
            </a:r>
            <a:endParaRPr b="0" i="0" sz="12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47" name="Google Shape;24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5356958"/>
            <a:ext cx="1776549" cy="1501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9360" y="1439569"/>
            <a:ext cx="9063990" cy="5013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"/>
          <p:cNvSpPr/>
          <p:nvPr/>
        </p:nvSpPr>
        <p:spPr>
          <a:xfrm>
            <a:off x="873760" y="211079"/>
            <a:ext cx="10874815" cy="892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Latest Analysis of Nonprofit Sector: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Increase in demand while revenues and costs decreased</a:t>
            </a:r>
            <a:endParaRPr b="0" i="0" sz="2400" u="none" cap="none" strike="noStrike">
              <a:solidFill>
                <a:srgbClr val="A6A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5" name="Google Shape;255;p13"/>
          <p:cNvCxnSpPr/>
          <p:nvPr/>
        </p:nvCxnSpPr>
        <p:spPr>
          <a:xfrm>
            <a:off x="6465375" y="1262962"/>
            <a:ext cx="5283200" cy="12703"/>
          </a:xfrm>
          <a:prstGeom prst="straightConnector1">
            <a:avLst/>
          </a:prstGeom>
          <a:noFill/>
          <a:ln cap="flat" cmpd="sng" w="952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6" name="Google Shape;256;p13"/>
          <p:cNvSpPr txBox="1"/>
          <p:nvPr/>
        </p:nvSpPr>
        <p:spPr>
          <a:xfrm>
            <a:off x="4094480" y="6471484"/>
            <a:ext cx="10228580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https://cep.org/wp-content/uploads/2021/06/CEP_Persevering-through-Crisis_2021.pdf</a:t>
            </a:r>
            <a:endParaRPr b="0" i="0" sz="12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57" name="Google Shape;25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5356958"/>
            <a:ext cx="1776549" cy="1501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3120" y="1460442"/>
            <a:ext cx="9879690" cy="427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"/>
          <p:cNvSpPr/>
          <p:nvPr/>
        </p:nvSpPr>
        <p:spPr>
          <a:xfrm>
            <a:off x="3531675" y="211079"/>
            <a:ext cx="8216900" cy="954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Latest Analysis of Nonprofit Sector: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Reduction in programs was necessary for survival</a:t>
            </a:r>
            <a:endParaRPr b="0" i="0" sz="2800" u="none" cap="none" strike="noStrike">
              <a:solidFill>
                <a:srgbClr val="A6A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5" name="Google Shape;265;p14"/>
          <p:cNvCxnSpPr/>
          <p:nvPr/>
        </p:nvCxnSpPr>
        <p:spPr>
          <a:xfrm>
            <a:off x="6465375" y="1227294"/>
            <a:ext cx="5283200" cy="12703"/>
          </a:xfrm>
          <a:prstGeom prst="straightConnector1">
            <a:avLst/>
          </a:prstGeom>
          <a:noFill/>
          <a:ln cap="flat" cmpd="sng" w="952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6" name="Google Shape;266;p14"/>
          <p:cNvSpPr txBox="1"/>
          <p:nvPr/>
        </p:nvSpPr>
        <p:spPr>
          <a:xfrm>
            <a:off x="4094480" y="6471484"/>
            <a:ext cx="10228580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https://cep.org/wp-content/uploads/2021/06/CEP_Persevering-through-Crisis_2021.pdf</a:t>
            </a:r>
            <a:endParaRPr b="0" i="0" sz="12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67" name="Google Shape;26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5356958"/>
            <a:ext cx="1776549" cy="1501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1597" y="1426690"/>
            <a:ext cx="10499110" cy="4440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"/>
          <p:cNvSpPr/>
          <p:nvPr/>
        </p:nvSpPr>
        <p:spPr>
          <a:xfrm>
            <a:off x="1656080" y="211079"/>
            <a:ext cx="10092495" cy="954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Latest Analysis of Nonprofit Sector: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Are we ready to support the upcoming changes in revenue sources?</a:t>
            </a:r>
            <a:endParaRPr b="0" i="0" sz="2800" u="none" cap="none" strike="noStrike">
              <a:solidFill>
                <a:srgbClr val="A6A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5" name="Google Shape;275;p15"/>
          <p:cNvCxnSpPr/>
          <p:nvPr/>
        </p:nvCxnSpPr>
        <p:spPr>
          <a:xfrm>
            <a:off x="6465374" y="1158794"/>
            <a:ext cx="5283200" cy="12703"/>
          </a:xfrm>
          <a:prstGeom prst="straightConnector1">
            <a:avLst/>
          </a:prstGeom>
          <a:noFill/>
          <a:ln cap="flat" cmpd="sng" w="952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6" name="Google Shape;276;p15"/>
          <p:cNvSpPr txBox="1"/>
          <p:nvPr/>
        </p:nvSpPr>
        <p:spPr>
          <a:xfrm>
            <a:off x="4094480" y="6471484"/>
            <a:ext cx="10228580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https://cep.org/wp-content/uploads/2021/06/CEP_Persevering-through-Crisis_2021.pdf</a:t>
            </a:r>
            <a:endParaRPr b="0" i="0" sz="12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77" name="Google Shape;27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5356958"/>
            <a:ext cx="1776549" cy="1501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9919" y="1239489"/>
            <a:ext cx="8659935" cy="5508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4" name="Google Shape;284;p16"/>
          <p:cNvCxnSpPr/>
          <p:nvPr/>
        </p:nvCxnSpPr>
        <p:spPr>
          <a:xfrm>
            <a:off x="4814089" y="1541461"/>
            <a:ext cx="0" cy="3775078"/>
          </a:xfrm>
          <a:prstGeom prst="straightConnector1">
            <a:avLst/>
          </a:prstGeom>
          <a:noFill/>
          <a:ln cap="flat" cmpd="sng" w="190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5" name="Google Shape;285;p16"/>
          <p:cNvSpPr txBox="1"/>
          <p:nvPr/>
        </p:nvSpPr>
        <p:spPr>
          <a:xfrm>
            <a:off x="4949809" y="1382286"/>
            <a:ext cx="6516410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Commons manager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as a Resource Model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Requires balance, passion, consistent focus and intention!</a:t>
            </a:r>
            <a:endParaRPr/>
          </a:p>
        </p:txBody>
      </p:sp>
      <p:pic>
        <p:nvPicPr>
          <p:cNvPr id="286" name="Google Shape;28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645" y="567559"/>
            <a:ext cx="4036867" cy="5552368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6"/>
          <p:cNvSpPr txBox="1"/>
          <p:nvPr/>
        </p:nvSpPr>
        <p:spPr>
          <a:xfrm>
            <a:off x="537645" y="6167330"/>
            <a:ext cx="6096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https://www.cartoonstock.com/directory/b/balanced_portfolio.asp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"/>
          <p:cNvSpPr/>
          <p:nvPr/>
        </p:nvSpPr>
        <p:spPr>
          <a:xfrm>
            <a:off x="2674425" y="420271"/>
            <a:ext cx="82169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Commons Manager</a:t>
            </a:r>
            <a:endParaRPr/>
          </a:p>
        </p:txBody>
      </p:sp>
      <p:cxnSp>
        <p:nvCxnSpPr>
          <p:cNvPr id="294" name="Google Shape;294;p17"/>
          <p:cNvCxnSpPr/>
          <p:nvPr/>
        </p:nvCxnSpPr>
        <p:spPr>
          <a:xfrm>
            <a:off x="5572438" y="1098389"/>
            <a:ext cx="5283200" cy="12703"/>
          </a:xfrm>
          <a:prstGeom prst="straightConnector1">
            <a:avLst/>
          </a:prstGeom>
          <a:noFill/>
          <a:ln cap="flat" cmpd="sng" w="952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5" name="Google Shape;29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5356958"/>
            <a:ext cx="1776549" cy="1501042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7"/>
          <p:cNvSpPr txBox="1"/>
          <p:nvPr/>
        </p:nvSpPr>
        <p:spPr>
          <a:xfrm>
            <a:off x="1473200" y="1313649"/>
            <a:ext cx="10210800" cy="41930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Value is created by participants/members paying for a “share” of a material (or “market”) resource, like infrastructure, space, technology, staff, etc.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Constituents pay/allocate “shares” based on scope of need, budget size, or other equitable means for the resources they consume, like a co-op.</a:t>
            </a:r>
            <a:endParaRPr b="0" i="1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considerations: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we have the capacity to develop and share with other partners sustainable?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we (or others) think of us as a resource “hub” for our community?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our portfolio balanced?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the key risks of running the program addressed?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we able to cover the true costs of running the program?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we need to fundraise from donors to cover the true costs of delivering the program?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we have enough internal assets to complete our obligations for all current net assets?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I have necessary resources to meet the intended growth?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6"/>
          <p:cNvSpPr/>
          <p:nvPr/>
        </p:nvSpPr>
        <p:spPr>
          <a:xfrm>
            <a:off x="2674425" y="420271"/>
            <a:ext cx="82169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Five things to embrace.</a:t>
            </a:r>
            <a:endParaRPr b="0" i="0" sz="2800" u="none" cap="none" strike="noStrike">
              <a:solidFill>
                <a:srgbClr val="A6A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3" name="Google Shape;303;p46"/>
          <p:cNvCxnSpPr/>
          <p:nvPr/>
        </p:nvCxnSpPr>
        <p:spPr>
          <a:xfrm>
            <a:off x="5572438" y="1098389"/>
            <a:ext cx="5283200" cy="12703"/>
          </a:xfrm>
          <a:prstGeom prst="straightConnector1">
            <a:avLst/>
          </a:prstGeom>
          <a:noFill/>
          <a:ln cap="flat" cmpd="sng" w="952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4" name="Google Shape;30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5356958"/>
            <a:ext cx="1776549" cy="1501042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6"/>
          <p:cNvSpPr txBox="1"/>
          <p:nvPr/>
        </p:nvSpPr>
        <p:spPr>
          <a:xfrm>
            <a:off x="1057275" y="1265990"/>
            <a:ext cx="10572750" cy="4521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Know your portfolio of projects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(present and intention for the future).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Know your financial health and where vulnerabilities exist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(present or future), whether brought on by COVID-19 or other circumstances.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Know what you’re great at and where you want to go with your work.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What size feels right for you and your community?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 ready to invest time and other resources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Remember that not all change requires financial capital, but every change requires “sweat equity”.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Think about resources</a:t>
            </a:r>
            <a:r>
              <a:rPr b="1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broadly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(time, relationships, systems, buildings, stuff), not just money. Vision and drive always lead, money follows.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2017-07-14T12:24:52Z</dcterms:created>
  <dc:creator>na</dc:creator>
</cp:coreProperties>
</file>